
<file path=[Content_Types].xml><?xml version="1.0" encoding="utf-8"?>
<Types xmlns="http://schemas.openxmlformats.org/package/2006/content-types">
  <Default Extension="bin" ContentType="image/png"/>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45"/>
  </p:notesMasterIdLst>
  <p:handoutMasterIdLst>
    <p:handoutMasterId r:id="rId46"/>
  </p:handoutMasterIdLst>
  <p:sldIdLst>
    <p:sldId id="503" r:id="rId2"/>
    <p:sldId id="739" r:id="rId3"/>
    <p:sldId id="423" r:id="rId4"/>
    <p:sldId id="735" r:id="rId5"/>
    <p:sldId id="740" r:id="rId6"/>
    <p:sldId id="471" r:id="rId7"/>
    <p:sldId id="396" r:id="rId8"/>
    <p:sldId id="398" r:id="rId9"/>
    <p:sldId id="350" r:id="rId10"/>
    <p:sldId id="351" r:id="rId11"/>
    <p:sldId id="399" r:id="rId12"/>
    <p:sldId id="507" r:id="rId13"/>
    <p:sldId id="505" r:id="rId14"/>
    <p:sldId id="508" r:id="rId15"/>
    <p:sldId id="506" r:id="rId16"/>
    <p:sldId id="510" r:id="rId17"/>
    <p:sldId id="512" r:id="rId18"/>
    <p:sldId id="514" r:id="rId19"/>
    <p:sldId id="515" r:id="rId20"/>
    <p:sldId id="516" r:id="rId21"/>
    <p:sldId id="511" r:id="rId22"/>
    <p:sldId id="513" r:id="rId23"/>
    <p:sldId id="517" r:id="rId24"/>
    <p:sldId id="520" r:id="rId25"/>
    <p:sldId id="518" r:id="rId26"/>
    <p:sldId id="519" r:id="rId27"/>
    <p:sldId id="521" r:id="rId28"/>
    <p:sldId id="285" r:id="rId29"/>
    <p:sldId id="288" r:id="rId30"/>
    <p:sldId id="297" r:id="rId31"/>
    <p:sldId id="298" r:id="rId32"/>
    <p:sldId id="299" r:id="rId33"/>
    <p:sldId id="290" r:id="rId34"/>
    <p:sldId id="300" r:id="rId35"/>
    <p:sldId id="302" r:id="rId36"/>
    <p:sldId id="303" r:id="rId37"/>
    <p:sldId id="291" r:id="rId38"/>
    <p:sldId id="292" r:id="rId39"/>
    <p:sldId id="293" r:id="rId40"/>
    <p:sldId id="294" r:id="rId41"/>
    <p:sldId id="295" r:id="rId42"/>
    <p:sldId id="296" r:id="rId43"/>
    <p:sldId id="504" r:id="rId44"/>
  </p:sldIdLst>
  <p:sldSz cx="12188825" cy="6858000"/>
  <p:notesSz cx="6797675" cy="9926638"/>
  <p:defaultTextStyle>
    <a:defPPr>
      <a:defRPr lang="en-US"/>
    </a:defPPr>
    <a:lvl1pPr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1pPr>
    <a:lvl2pPr marL="60949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2pPr>
    <a:lvl3pPr marL="1218987"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3pPr>
    <a:lvl4pPr marL="1828480"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4pPr>
    <a:lvl5pPr marL="243797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5pPr>
    <a:lvl6pPr marL="3047467" algn="l" defTabSz="1218987" rtl="0" eaLnBrk="1" latinLnBrk="0" hangingPunct="1">
      <a:defRPr sz="4799" kern="1200">
        <a:solidFill>
          <a:schemeClr val="tx1"/>
        </a:solidFill>
        <a:latin typeface="AU Passata" pitchFamily="34" charset="0"/>
        <a:ea typeface="+mn-ea"/>
        <a:cs typeface="+mn-cs"/>
      </a:defRPr>
    </a:lvl6pPr>
    <a:lvl7pPr marL="3656960" algn="l" defTabSz="1218987" rtl="0" eaLnBrk="1" latinLnBrk="0" hangingPunct="1">
      <a:defRPr sz="4799" kern="1200">
        <a:solidFill>
          <a:schemeClr val="tx1"/>
        </a:solidFill>
        <a:latin typeface="AU Passata" pitchFamily="34" charset="0"/>
        <a:ea typeface="+mn-ea"/>
        <a:cs typeface="+mn-cs"/>
      </a:defRPr>
    </a:lvl7pPr>
    <a:lvl8pPr marL="4266453" algn="l" defTabSz="1218987" rtl="0" eaLnBrk="1" latinLnBrk="0" hangingPunct="1">
      <a:defRPr sz="4799" kern="1200">
        <a:solidFill>
          <a:schemeClr val="tx1"/>
        </a:solidFill>
        <a:latin typeface="AU Passata" pitchFamily="34" charset="0"/>
        <a:ea typeface="+mn-ea"/>
        <a:cs typeface="+mn-cs"/>
      </a:defRPr>
    </a:lvl8pPr>
    <a:lvl9pPr marL="4875947" algn="l" defTabSz="1218987" rtl="0" eaLnBrk="1" latinLnBrk="0" hangingPunct="1">
      <a:defRPr sz="4799" kern="1200">
        <a:solidFill>
          <a:schemeClr val="tx1"/>
        </a:solidFill>
        <a:latin typeface="AU Passat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löf Bjarnadottir" initials="MOU" lastIdx="1" clrIdx="0"/>
  <p:cmAuthor id="1" name="Signe Borgquist"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6835"/>
    <a:srgbClr val="B60069"/>
    <a:srgbClr val="905FFF"/>
    <a:srgbClr val="FFC3FF"/>
    <a:srgbClr val="672866"/>
    <a:srgbClr val="512383"/>
    <a:srgbClr val="8A054F"/>
    <a:srgbClr val="35F6FF"/>
    <a:srgbClr val="00254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7407" autoAdjust="0"/>
    <p:restoredTop sz="79448" autoAdjust="0"/>
  </p:normalViewPr>
  <p:slideViewPr>
    <p:cSldViewPr snapToObjects="1" showGuides="1">
      <p:cViewPr varScale="1">
        <p:scale>
          <a:sx n="88" d="100"/>
          <a:sy n="88" d="100"/>
        </p:scale>
        <p:origin x="1176" y="184"/>
      </p:cViewPr>
      <p:guideLst>
        <p:guide orient="horz" pos="2160"/>
        <p:guide pos="38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4760"/>
    </p:cViewPr>
  </p:sorterViewPr>
  <p:notesViewPr>
    <p:cSldViewPr snapToObjects="1">
      <p:cViewPr varScale="1">
        <p:scale>
          <a:sx n="87" d="100"/>
          <a:sy n="87" d="100"/>
        </p:scale>
        <p:origin x="3762"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6DA5FF-FD89-4448-8E91-562F6A6D2398}" type="doc">
      <dgm:prSet loTypeId="urn:microsoft.com/office/officeart/2009/3/layout/RandomtoResultProcess" loCatId="" qsTypeId="urn:microsoft.com/office/officeart/2005/8/quickstyle/simple1" qsCatId="simple" csTypeId="urn:microsoft.com/office/officeart/2005/8/colors/accent1_2" csCatId="accent1" phldr="1"/>
      <dgm:spPr/>
      <dgm:t>
        <a:bodyPr/>
        <a:lstStyle/>
        <a:p>
          <a:endParaRPr lang="da-DK"/>
        </a:p>
      </dgm:t>
    </dgm:pt>
    <dgm:pt modelId="{DA52C2E9-9CBC-2243-89F7-2735457B41F1}">
      <dgm:prSet phldrT="[Tekst]" custT="1"/>
      <dgm:spPr/>
      <dgm:t>
        <a:bodyPr/>
        <a:lstStyle/>
        <a:p>
          <a:r>
            <a:rPr lang="da-DK" sz="1600" dirty="0"/>
            <a:t>PROTOCOL, PATIENT INFORMATION, </a:t>
          </a:r>
        </a:p>
        <a:p>
          <a:r>
            <a:rPr lang="da-DK" sz="1600" dirty="0"/>
            <a:t>VEK, LMS, CLINICAL TRIALS, EU-DRACT, </a:t>
          </a:r>
        </a:p>
        <a:p>
          <a:r>
            <a:rPr lang="da-DK" sz="1600" dirty="0"/>
            <a:t>BIOBANK, PHARMACY, CRF, PRO,</a:t>
          </a:r>
        </a:p>
        <a:p>
          <a:r>
            <a:rPr lang="da-SE" sz="1600" dirty="0">
              <a:latin typeface="+mn-lt"/>
            </a:rPr>
            <a:t>FREMSTILLING PLACEBO</a:t>
          </a:r>
          <a:endParaRPr lang="da-DK" sz="1600" dirty="0"/>
        </a:p>
      </dgm:t>
    </dgm:pt>
    <dgm:pt modelId="{D57BEE58-52DF-C645-BAF6-C6AD658E1CDF}" type="parTrans" cxnId="{2B26789F-A686-1C40-9DC9-A64481BE5B8B}">
      <dgm:prSet/>
      <dgm:spPr/>
      <dgm:t>
        <a:bodyPr/>
        <a:lstStyle/>
        <a:p>
          <a:endParaRPr lang="da-DK"/>
        </a:p>
      </dgm:t>
    </dgm:pt>
    <dgm:pt modelId="{0A4263FA-4D42-C845-BABE-572415ABE69A}" type="sibTrans" cxnId="{2B26789F-A686-1C40-9DC9-A64481BE5B8B}">
      <dgm:prSet/>
      <dgm:spPr/>
      <dgm:t>
        <a:bodyPr/>
        <a:lstStyle/>
        <a:p>
          <a:endParaRPr lang="da-DK"/>
        </a:p>
      </dgm:t>
    </dgm:pt>
    <dgm:pt modelId="{9E1B64A5-A6ED-9242-9CE7-4C04D55A05BE}">
      <dgm:prSet phldrT="[Tekst]" custT="1"/>
      <dgm:spPr/>
      <dgm:t>
        <a:bodyPr/>
        <a:lstStyle/>
        <a:p>
          <a:r>
            <a:rPr lang="da-DK" sz="2400" b="1" dirty="0"/>
            <a:t>TRIAL PREP.</a:t>
          </a:r>
        </a:p>
      </dgm:t>
    </dgm:pt>
    <dgm:pt modelId="{C47770F9-8CDF-F948-878F-B1B8E959C16A}" type="parTrans" cxnId="{DF69E96E-EB17-BD41-A40C-0CC75D803EEC}">
      <dgm:prSet/>
      <dgm:spPr/>
      <dgm:t>
        <a:bodyPr/>
        <a:lstStyle/>
        <a:p>
          <a:endParaRPr lang="da-DK"/>
        </a:p>
      </dgm:t>
    </dgm:pt>
    <dgm:pt modelId="{4BC1C6DE-3AEF-D640-8B57-13EEF3180B2D}" type="sibTrans" cxnId="{DF69E96E-EB17-BD41-A40C-0CC75D803EEC}">
      <dgm:prSet/>
      <dgm:spPr/>
      <dgm:t>
        <a:bodyPr/>
        <a:lstStyle/>
        <a:p>
          <a:endParaRPr lang="da-DK"/>
        </a:p>
      </dgm:t>
    </dgm:pt>
    <dgm:pt modelId="{2EF495C0-40BC-704B-BF30-05F09E42F340}">
      <dgm:prSet phldrT="[Tekst]"/>
      <dgm:spPr/>
      <dgm:t>
        <a:bodyPr/>
        <a:lstStyle/>
        <a:p>
          <a:endParaRPr lang="da-DK" dirty="0"/>
        </a:p>
      </dgm:t>
    </dgm:pt>
    <dgm:pt modelId="{DD72DCE6-8211-F540-98E5-D3FBF593BB47}" type="parTrans" cxnId="{F3909A61-9395-4E4D-8F78-19AF72F4A364}">
      <dgm:prSet/>
      <dgm:spPr/>
      <dgm:t>
        <a:bodyPr/>
        <a:lstStyle/>
        <a:p>
          <a:endParaRPr lang="da-DK"/>
        </a:p>
      </dgm:t>
    </dgm:pt>
    <dgm:pt modelId="{3048D29F-DAE0-CE40-A9D0-74C3EEFFEE38}" type="sibTrans" cxnId="{F3909A61-9395-4E4D-8F78-19AF72F4A364}">
      <dgm:prSet/>
      <dgm:spPr/>
      <dgm:t>
        <a:bodyPr/>
        <a:lstStyle/>
        <a:p>
          <a:endParaRPr lang="da-DK"/>
        </a:p>
      </dgm:t>
    </dgm:pt>
    <dgm:pt modelId="{1FC70B88-097B-7F4F-BE93-D946F87155C3}">
      <dgm:prSet phldrT="[Tekst]" custT="1"/>
      <dgm:spPr/>
      <dgm:t>
        <a:bodyPr/>
        <a:lstStyle/>
        <a:p>
          <a:r>
            <a:rPr lang="da-DK" sz="2400" b="1" dirty="0"/>
            <a:t>TRIAL START</a:t>
          </a:r>
        </a:p>
      </dgm:t>
    </dgm:pt>
    <dgm:pt modelId="{F050C6A0-2006-2742-B945-D09B28FD7DD3}" type="parTrans" cxnId="{9A491A9F-2423-A34F-8122-3A80E0B3858E}">
      <dgm:prSet/>
      <dgm:spPr/>
      <dgm:t>
        <a:bodyPr/>
        <a:lstStyle/>
        <a:p>
          <a:endParaRPr lang="da-DK"/>
        </a:p>
      </dgm:t>
    </dgm:pt>
    <dgm:pt modelId="{CA51A208-3208-6A4B-8253-A8174C0F9F05}" type="sibTrans" cxnId="{9A491A9F-2423-A34F-8122-3A80E0B3858E}">
      <dgm:prSet/>
      <dgm:spPr/>
      <dgm:t>
        <a:bodyPr/>
        <a:lstStyle/>
        <a:p>
          <a:endParaRPr lang="da-DK"/>
        </a:p>
      </dgm:t>
    </dgm:pt>
    <dgm:pt modelId="{9422755A-4B88-BB44-9036-EEF69E0B1EC3}" type="pres">
      <dgm:prSet presAssocID="{AC6DA5FF-FD89-4448-8E91-562F6A6D2398}" presName="Name0" presStyleCnt="0">
        <dgm:presLayoutVars>
          <dgm:dir/>
          <dgm:animOne val="branch"/>
          <dgm:animLvl val="lvl"/>
        </dgm:presLayoutVars>
      </dgm:prSet>
      <dgm:spPr/>
    </dgm:pt>
    <dgm:pt modelId="{A6F3021C-D7DD-EE4E-8FEE-08BDAF067FDC}" type="pres">
      <dgm:prSet presAssocID="{DA52C2E9-9CBC-2243-89F7-2735457B41F1}" presName="chaos" presStyleCnt="0"/>
      <dgm:spPr/>
    </dgm:pt>
    <dgm:pt modelId="{9A5AD99D-0AEA-4449-9769-5A8E9B3BF923}" type="pres">
      <dgm:prSet presAssocID="{DA52C2E9-9CBC-2243-89F7-2735457B41F1}" presName="parTx1" presStyleLbl="revTx" presStyleIdx="0" presStyleCnt="3" custScaleX="158011" custLinFactNeighborX="418" custLinFactNeighborY="4822"/>
      <dgm:spPr/>
    </dgm:pt>
    <dgm:pt modelId="{19529F0D-3EDC-FD40-8061-A8C4F2D17B9E}" type="pres">
      <dgm:prSet presAssocID="{DA52C2E9-9CBC-2243-89F7-2735457B41F1}" presName="desTx1" presStyleLbl="revTx" presStyleIdx="1" presStyleCnt="3" custAng="10800000" custFlipVert="1" custScaleY="34464" custLinFactNeighborX="-747" custLinFactNeighborY="-39943">
        <dgm:presLayoutVars>
          <dgm:bulletEnabled val="1"/>
        </dgm:presLayoutVars>
      </dgm:prSet>
      <dgm:spPr/>
    </dgm:pt>
    <dgm:pt modelId="{C2FA6E9E-70A4-8B4A-B55C-0FBCBA1C9B73}" type="pres">
      <dgm:prSet presAssocID="{DA52C2E9-9CBC-2243-89F7-2735457B41F1}" presName="c1" presStyleLbl="node1" presStyleIdx="0" presStyleCnt="19"/>
      <dgm:spPr/>
    </dgm:pt>
    <dgm:pt modelId="{A64F43F2-CC77-C342-B81F-9BD6AEAC4684}" type="pres">
      <dgm:prSet presAssocID="{DA52C2E9-9CBC-2243-89F7-2735457B41F1}" presName="c2" presStyleLbl="node1" presStyleIdx="1" presStyleCnt="19"/>
      <dgm:spPr/>
    </dgm:pt>
    <dgm:pt modelId="{6D16BF5D-8FC8-FF48-A460-51018B827C54}" type="pres">
      <dgm:prSet presAssocID="{DA52C2E9-9CBC-2243-89F7-2735457B41F1}" presName="c3" presStyleLbl="node1" presStyleIdx="2" presStyleCnt="19"/>
      <dgm:spPr/>
    </dgm:pt>
    <dgm:pt modelId="{794A2EFB-E128-4348-985D-808477981734}" type="pres">
      <dgm:prSet presAssocID="{DA52C2E9-9CBC-2243-89F7-2735457B41F1}" presName="c4" presStyleLbl="node1" presStyleIdx="3" presStyleCnt="19"/>
      <dgm:spPr/>
    </dgm:pt>
    <dgm:pt modelId="{F25907CD-DB36-C848-A89F-1718B446BDF9}" type="pres">
      <dgm:prSet presAssocID="{DA52C2E9-9CBC-2243-89F7-2735457B41F1}" presName="c5" presStyleLbl="node1" presStyleIdx="4" presStyleCnt="19"/>
      <dgm:spPr/>
    </dgm:pt>
    <dgm:pt modelId="{77873D44-743A-8746-94D9-C4A04D8F5A7D}" type="pres">
      <dgm:prSet presAssocID="{DA52C2E9-9CBC-2243-89F7-2735457B41F1}" presName="c6" presStyleLbl="node1" presStyleIdx="5" presStyleCnt="19"/>
      <dgm:spPr/>
    </dgm:pt>
    <dgm:pt modelId="{BB7595F9-7AF6-8346-A45B-57A003BAF584}" type="pres">
      <dgm:prSet presAssocID="{DA52C2E9-9CBC-2243-89F7-2735457B41F1}" presName="c7" presStyleLbl="node1" presStyleIdx="6" presStyleCnt="19"/>
      <dgm:spPr/>
    </dgm:pt>
    <dgm:pt modelId="{9ECF0A20-00C3-E94B-9A5B-BFAA79783D31}" type="pres">
      <dgm:prSet presAssocID="{DA52C2E9-9CBC-2243-89F7-2735457B41F1}" presName="c8" presStyleLbl="node1" presStyleIdx="7" presStyleCnt="19"/>
      <dgm:spPr/>
    </dgm:pt>
    <dgm:pt modelId="{13DBFAFC-A857-A74D-8633-13A0CFB628DE}" type="pres">
      <dgm:prSet presAssocID="{DA52C2E9-9CBC-2243-89F7-2735457B41F1}" presName="c9" presStyleLbl="node1" presStyleIdx="8" presStyleCnt="19"/>
      <dgm:spPr/>
    </dgm:pt>
    <dgm:pt modelId="{B0B06FC7-20AB-554B-833D-631AD1F6F39A}" type="pres">
      <dgm:prSet presAssocID="{DA52C2E9-9CBC-2243-89F7-2735457B41F1}" presName="c10" presStyleLbl="node1" presStyleIdx="9" presStyleCnt="19"/>
      <dgm:spPr/>
    </dgm:pt>
    <dgm:pt modelId="{1E30D7BE-BDC8-354E-A445-BD3225D8C88E}" type="pres">
      <dgm:prSet presAssocID="{DA52C2E9-9CBC-2243-89F7-2735457B41F1}" presName="c11" presStyleLbl="node1" presStyleIdx="10" presStyleCnt="19"/>
      <dgm:spPr/>
    </dgm:pt>
    <dgm:pt modelId="{F56E2297-B6EE-B345-91A5-FDA6835A1CF5}" type="pres">
      <dgm:prSet presAssocID="{DA52C2E9-9CBC-2243-89F7-2735457B41F1}" presName="c12" presStyleLbl="node1" presStyleIdx="11" presStyleCnt="19"/>
      <dgm:spPr/>
    </dgm:pt>
    <dgm:pt modelId="{70D3E287-1E1D-B941-9B44-98D5C880BF96}" type="pres">
      <dgm:prSet presAssocID="{DA52C2E9-9CBC-2243-89F7-2735457B41F1}" presName="c13" presStyleLbl="node1" presStyleIdx="12" presStyleCnt="19"/>
      <dgm:spPr/>
    </dgm:pt>
    <dgm:pt modelId="{B2E83341-4D5F-C145-95EC-161343C06292}" type="pres">
      <dgm:prSet presAssocID="{DA52C2E9-9CBC-2243-89F7-2735457B41F1}" presName="c14" presStyleLbl="node1" presStyleIdx="13" presStyleCnt="19"/>
      <dgm:spPr/>
    </dgm:pt>
    <dgm:pt modelId="{2DD4732F-B813-234D-868C-AED01322AAC6}" type="pres">
      <dgm:prSet presAssocID="{DA52C2E9-9CBC-2243-89F7-2735457B41F1}" presName="c15" presStyleLbl="node1" presStyleIdx="14" presStyleCnt="19"/>
      <dgm:spPr/>
    </dgm:pt>
    <dgm:pt modelId="{10E3A2B7-B09C-F748-A57E-1C3D3C017AC5}" type="pres">
      <dgm:prSet presAssocID="{DA52C2E9-9CBC-2243-89F7-2735457B41F1}" presName="c16" presStyleLbl="node1" presStyleIdx="15" presStyleCnt="19"/>
      <dgm:spPr/>
    </dgm:pt>
    <dgm:pt modelId="{55604059-DD89-CD4A-BC83-BB81700BFB43}" type="pres">
      <dgm:prSet presAssocID="{DA52C2E9-9CBC-2243-89F7-2735457B41F1}" presName="c17" presStyleLbl="node1" presStyleIdx="16" presStyleCnt="19"/>
      <dgm:spPr/>
    </dgm:pt>
    <dgm:pt modelId="{F2058B23-DEAC-314D-9169-F6D645B05AE2}" type="pres">
      <dgm:prSet presAssocID="{DA52C2E9-9CBC-2243-89F7-2735457B41F1}" presName="c18" presStyleLbl="node1" presStyleIdx="17" presStyleCnt="19"/>
      <dgm:spPr/>
    </dgm:pt>
    <dgm:pt modelId="{F1F3B291-D97D-E449-976C-36C2AAA97BBB}" type="pres">
      <dgm:prSet presAssocID="{0A4263FA-4D42-C845-BABE-572415ABE69A}" presName="chevronComposite1" presStyleCnt="0"/>
      <dgm:spPr/>
    </dgm:pt>
    <dgm:pt modelId="{F6C9492E-B066-F147-B4F9-5D8B7A494D20}" type="pres">
      <dgm:prSet presAssocID="{0A4263FA-4D42-C845-BABE-572415ABE69A}" presName="chevron1" presStyleLbl="sibTrans2D1" presStyleIdx="0" presStyleCnt="2"/>
      <dgm:spPr/>
    </dgm:pt>
    <dgm:pt modelId="{26061360-41D1-EB4C-987B-74850B571869}" type="pres">
      <dgm:prSet presAssocID="{0A4263FA-4D42-C845-BABE-572415ABE69A}" presName="spChevron1" presStyleCnt="0"/>
      <dgm:spPr/>
    </dgm:pt>
    <dgm:pt modelId="{BD336351-1893-7646-9404-C14C3F52518D}" type="pres">
      <dgm:prSet presAssocID="{0A4263FA-4D42-C845-BABE-572415ABE69A}" presName="overlap" presStyleCnt="0"/>
      <dgm:spPr/>
    </dgm:pt>
    <dgm:pt modelId="{B84AB5A9-772A-164E-BAAB-FD73D3653819}" type="pres">
      <dgm:prSet presAssocID="{0A4263FA-4D42-C845-BABE-572415ABE69A}" presName="chevronComposite2" presStyleCnt="0"/>
      <dgm:spPr/>
    </dgm:pt>
    <dgm:pt modelId="{4DC234B8-68FE-FB44-94BF-09568856486A}" type="pres">
      <dgm:prSet presAssocID="{0A4263FA-4D42-C845-BABE-572415ABE69A}" presName="chevron2" presStyleLbl="sibTrans2D1" presStyleIdx="1" presStyleCnt="2"/>
      <dgm:spPr/>
    </dgm:pt>
    <dgm:pt modelId="{293437FD-DC0D-8D4D-9010-FAC9854D6A07}" type="pres">
      <dgm:prSet presAssocID="{0A4263FA-4D42-C845-BABE-572415ABE69A}" presName="spChevron2" presStyleCnt="0"/>
      <dgm:spPr/>
    </dgm:pt>
    <dgm:pt modelId="{C51096F4-D47E-E940-9072-177BE1B046D8}" type="pres">
      <dgm:prSet presAssocID="{2EF495C0-40BC-704B-BF30-05F09E42F340}" presName="last" presStyleCnt="0"/>
      <dgm:spPr/>
    </dgm:pt>
    <dgm:pt modelId="{CAD104C6-341C-CE4B-ABB6-3338A6CD9249}" type="pres">
      <dgm:prSet presAssocID="{2EF495C0-40BC-704B-BF30-05F09E42F340}" presName="circleTx" presStyleLbl="node1" presStyleIdx="18" presStyleCnt="19"/>
      <dgm:spPr/>
    </dgm:pt>
    <dgm:pt modelId="{241B3DF9-618C-064E-AB67-FCDAE82AABA1}" type="pres">
      <dgm:prSet presAssocID="{2EF495C0-40BC-704B-BF30-05F09E42F340}" presName="desTxN" presStyleLbl="revTx" presStyleIdx="2" presStyleCnt="3" custScaleY="37433" custLinFactNeighborX="41118" custLinFactNeighborY="18233">
        <dgm:presLayoutVars>
          <dgm:bulletEnabled val="1"/>
        </dgm:presLayoutVars>
      </dgm:prSet>
      <dgm:spPr/>
    </dgm:pt>
    <dgm:pt modelId="{AABBD3B7-5F7B-8C48-87A2-312B9B17DD44}" type="pres">
      <dgm:prSet presAssocID="{2EF495C0-40BC-704B-BF30-05F09E42F340}" presName="spN" presStyleCnt="0"/>
      <dgm:spPr/>
    </dgm:pt>
  </dgm:ptLst>
  <dgm:cxnLst>
    <dgm:cxn modelId="{6E590700-E4E7-FE48-8A62-D92DA38EAA93}" type="presOf" srcId="{DA52C2E9-9CBC-2243-89F7-2735457B41F1}" destId="{9A5AD99D-0AEA-4449-9769-5A8E9B3BF923}" srcOrd="0" destOrd="0" presId="urn:microsoft.com/office/officeart/2009/3/layout/RandomtoResultProcess"/>
    <dgm:cxn modelId="{B392F502-8B15-BA40-B1F1-59B6968D0039}" type="presOf" srcId="{AC6DA5FF-FD89-4448-8E91-562F6A6D2398}" destId="{9422755A-4B88-BB44-9036-EEF69E0B1EC3}" srcOrd="0" destOrd="0" presId="urn:microsoft.com/office/officeart/2009/3/layout/RandomtoResultProcess"/>
    <dgm:cxn modelId="{A1C2A414-7A89-4540-BABE-D8365F96E4ED}" type="presOf" srcId="{9E1B64A5-A6ED-9242-9CE7-4C04D55A05BE}" destId="{19529F0D-3EDC-FD40-8061-A8C4F2D17B9E}" srcOrd="0" destOrd="0" presId="urn:microsoft.com/office/officeart/2009/3/layout/RandomtoResultProcess"/>
    <dgm:cxn modelId="{7AAD4A4D-FF75-9F41-B89C-FD8AE53704D5}" type="presOf" srcId="{1FC70B88-097B-7F4F-BE93-D946F87155C3}" destId="{241B3DF9-618C-064E-AB67-FCDAE82AABA1}" srcOrd="0" destOrd="0" presId="urn:microsoft.com/office/officeart/2009/3/layout/RandomtoResultProcess"/>
    <dgm:cxn modelId="{30CC345E-35EA-AE4E-B7C3-550842A9EAB8}" type="presOf" srcId="{2EF495C0-40BC-704B-BF30-05F09E42F340}" destId="{CAD104C6-341C-CE4B-ABB6-3338A6CD9249}" srcOrd="0" destOrd="0" presId="urn:microsoft.com/office/officeart/2009/3/layout/RandomtoResultProcess"/>
    <dgm:cxn modelId="{F3909A61-9395-4E4D-8F78-19AF72F4A364}" srcId="{AC6DA5FF-FD89-4448-8E91-562F6A6D2398}" destId="{2EF495C0-40BC-704B-BF30-05F09E42F340}" srcOrd="1" destOrd="0" parTransId="{DD72DCE6-8211-F540-98E5-D3FBF593BB47}" sibTransId="{3048D29F-DAE0-CE40-A9D0-74C3EEFFEE38}"/>
    <dgm:cxn modelId="{DF69E96E-EB17-BD41-A40C-0CC75D803EEC}" srcId="{DA52C2E9-9CBC-2243-89F7-2735457B41F1}" destId="{9E1B64A5-A6ED-9242-9CE7-4C04D55A05BE}" srcOrd="0" destOrd="0" parTransId="{C47770F9-8CDF-F948-878F-B1B8E959C16A}" sibTransId="{4BC1C6DE-3AEF-D640-8B57-13EEF3180B2D}"/>
    <dgm:cxn modelId="{9A491A9F-2423-A34F-8122-3A80E0B3858E}" srcId="{2EF495C0-40BC-704B-BF30-05F09E42F340}" destId="{1FC70B88-097B-7F4F-BE93-D946F87155C3}" srcOrd="0" destOrd="0" parTransId="{F050C6A0-2006-2742-B945-D09B28FD7DD3}" sibTransId="{CA51A208-3208-6A4B-8253-A8174C0F9F05}"/>
    <dgm:cxn modelId="{2B26789F-A686-1C40-9DC9-A64481BE5B8B}" srcId="{AC6DA5FF-FD89-4448-8E91-562F6A6D2398}" destId="{DA52C2E9-9CBC-2243-89F7-2735457B41F1}" srcOrd="0" destOrd="0" parTransId="{D57BEE58-52DF-C645-BAF6-C6AD658E1CDF}" sibTransId="{0A4263FA-4D42-C845-BABE-572415ABE69A}"/>
    <dgm:cxn modelId="{793B9FBE-80F0-F643-9988-FCE2ACB6DF78}" type="presParOf" srcId="{9422755A-4B88-BB44-9036-EEF69E0B1EC3}" destId="{A6F3021C-D7DD-EE4E-8FEE-08BDAF067FDC}" srcOrd="0" destOrd="0" presId="urn:microsoft.com/office/officeart/2009/3/layout/RandomtoResultProcess"/>
    <dgm:cxn modelId="{A249FBE9-15A4-A54A-B10D-B3449251B1C9}" type="presParOf" srcId="{A6F3021C-D7DD-EE4E-8FEE-08BDAF067FDC}" destId="{9A5AD99D-0AEA-4449-9769-5A8E9B3BF923}" srcOrd="0" destOrd="0" presId="urn:microsoft.com/office/officeart/2009/3/layout/RandomtoResultProcess"/>
    <dgm:cxn modelId="{6F8472B2-AF16-A949-A913-95BEEBCDFA43}" type="presParOf" srcId="{A6F3021C-D7DD-EE4E-8FEE-08BDAF067FDC}" destId="{19529F0D-3EDC-FD40-8061-A8C4F2D17B9E}" srcOrd="1" destOrd="0" presId="urn:microsoft.com/office/officeart/2009/3/layout/RandomtoResultProcess"/>
    <dgm:cxn modelId="{A9B95B89-D6CE-6746-AB33-E1F0EC9E50FB}" type="presParOf" srcId="{A6F3021C-D7DD-EE4E-8FEE-08BDAF067FDC}" destId="{C2FA6E9E-70A4-8B4A-B55C-0FBCBA1C9B73}" srcOrd="2" destOrd="0" presId="urn:microsoft.com/office/officeart/2009/3/layout/RandomtoResultProcess"/>
    <dgm:cxn modelId="{C88349B1-98AC-5D49-80F6-0F18B73D5637}" type="presParOf" srcId="{A6F3021C-D7DD-EE4E-8FEE-08BDAF067FDC}" destId="{A64F43F2-CC77-C342-B81F-9BD6AEAC4684}" srcOrd="3" destOrd="0" presId="urn:microsoft.com/office/officeart/2009/3/layout/RandomtoResultProcess"/>
    <dgm:cxn modelId="{7EC65166-06DB-1846-AFE1-888C35841BD6}" type="presParOf" srcId="{A6F3021C-D7DD-EE4E-8FEE-08BDAF067FDC}" destId="{6D16BF5D-8FC8-FF48-A460-51018B827C54}" srcOrd="4" destOrd="0" presId="urn:microsoft.com/office/officeart/2009/3/layout/RandomtoResultProcess"/>
    <dgm:cxn modelId="{AE98A7F8-29F9-4041-9CF6-EC2FEC06DC8D}" type="presParOf" srcId="{A6F3021C-D7DD-EE4E-8FEE-08BDAF067FDC}" destId="{794A2EFB-E128-4348-985D-808477981734}" srcOrd="5" destOrd="0" presId="urn:microsoft.com/office/officeart/2009/3/layout/RandomtoResultProcess"/>
    <dgm:cxn modelId="{B1AAFE7D-9476-A840-A37C-D393D74D341A}" type="presParOf" srcId="{A6F3021C-D7DD-EE4E-8FEE-08BDAF067FDC}" destId="{F25907CD-DB36-C848-A89F-1718B446BDF9}" srcOrd="6" destOrd="0" presId="urn:microsoft.com/office/officeart/2009/3/layout/RandomtoResultProcess"/>
    <dgm:cxn modelId="{6961994C-7A72-1D40-AE70-680F5D218132}" type="presParOf" srcId="{A6F3021C-D7DD-EE4E-8FEE-08BDAF067FDC}" destId="{77873D44-743A-8746-94D9-C4A04D8F5A7D}" srcOrd="7" destOrd="0" presId="urn:microsoft.com/office/officeart/2009/3/layout/RandomtoResultProcess"/>
    <dgm:cxn modelId="{DACA458B-5308-EE4B-9506-13D11A333486}" type="presParOf" srcId="{A6F3021C-D7DD-EE4E-8FEE-08BDAF067FDC}" destId="{BB7595F9-7AF6-8346-A45B-57A003BAF584}" srcOrd="8" destOrd="0" presId="urn:microsoft.com/office/officeart/2009/3/layout/RandomtoResultProcess"/>
    <dgm:cxn modelId="{4228193A-96DF-7640-A734-2B4FCFC8E484}" type="presParOf" srcId="{A6F3021C-D7DD-EE4E-8FEE-08BDAF067FDC}" destId="{9ECF0A20-00C3-E94B-9A5B-BFAA79783D31}" srcOrd="9" destOrd="0" presId="urn:microsoft.com/office/officeart/2009/3/layout/RandomtoResultProcess"/>
    <dgm:cxn modelId="{87B6AA7A-DA51-994A-9B08-168DC69C2F65}" type="presParOf" srcId="{A6F3021C-D7DD-EE4E-8FEE-08BDAF067FDC}" destId="{13DBFAFC-A857-A74D-8633-13A0CFB628DE}" srcOrd="10" destOrd="0" presId="urn:microsoft.com/office/officeart/2009/3/layout/RandomtoResultProcess"/>
    <dgm:cxn modelId="{FF3805B9-F59D-6A47-9CCF-2FD50E62FFE7}" type="presParOf" srcId="{A6F3021C-D7DD-EE4E-8FEE-08BDAF067FDC}" destId="{B0B06FC7-20AB-554B-833D-631AD1F6F39A}" srcOrd="11" destOrd="0" presId="urn:microsoft.com/office/officeart/2009/3/layout/RandomtoResultProcess"/>
    <dgm:cxn modelId="{E61E806E-1674-DF4C-BD12-6C9F7B1C30BE}" type="presParOf" srcId="{A6F3021C-D7DD-EE4E-8FEE-08BDAF067FDC}" destId="{1E30D7BE-BDC8-354E-A445-BD3225D8C88E}" srcOrd="12" destOrd="0" presId="urn:microsoft.com/office/officeart/2009/3/layout/RandomtoResultProcess"/>
    <dgm:cxn modelId="{379673B5-BC57-B347-B962-CA75E1B4BBDF}" type="presParOf" srcId="{A6F3021C-D7DD-EE4E-8FEE-08BDAF067FDC}" destId="{F56E2297-B6EE-B345-91A5-FDA6835A1CF5}" srcOrd="13" destOrd="0" presId="urn:microsoft.com/office/officeart/2009/3/layout/RandomtoResultProcess"/>
    <dgm:cxn modelId="{B8687E60-E193-E44F-9BE7-267F45B1D6A6}" type="presParOf" srcId="{A6F3021C-D7DD-EE4E-8FEE-08BDAF067FDC}" destId="{70D3E287-1E1D-B941-9B44-98D5C880BF96}" srcOrd="14" destOrd="0" presId="urn:microsoft.com/office/officeart/2009/3/layout/RandomtoResultProcess"/>
    <dgm:cxn modelId="{03B39A4E-0867-594D-A683-8DCDE09AF909}" type="presParOf" srcId="{A6F3021C-D7DD-EE4E-8FEE-08BDAF067FDC}" destId="{B2E83341-4D5F-C145-95EC-161343C06292}" srcOrd="15" destOrd="0" presId="urn:microsoft.com/office/officeart/2009/3/layout/RandomtoResultProcess"/>
    <dgm:cxn modelId="{6C2A371F-4BBC-A144-8FAA-8A1D1B76FFAC}" type="presParOf" srcId="{A6F3021C-D7DD-EE4E-8FEE-08BDAF067FDC}" destId="{2DD4732F-B813-234D-868C-AED01322AAC6}" srcOrd="16" destOrd="0" presId="urn:microsoft.com/office/officeart/2009/3/layout/RandomtoResultProcess"/>
    <dgm:cxn modelId="{03F56623-DAAA-7740-81E5-A3DF61BB0050}" type="presParOf" srcId="{A6F3021C-D7DD-EE4E-8FEE-08BDAF067FDC}" destId="{10E3A2B7-B09C-F748-A57E-1C3D3C017AC5}" srcOrd="17" destOrd="0" presId="urn:microsoft.com/office/officeart/2009/3/layout/RandomtoResultProcess"/>
    <dgm:cxn modelId="{A4405EA8-2280-6743-A08C-F8BC075A10AD}" type="presParOf" srcId="{A6F3021C-D7DD-EE4E-8FEE-08BDAF067FDC}" destId="{55604059-DD89-CD4A-BC83-BB81700BFB43}" srcOrd="18" destOrd="0" presId="urn:microsoft.com/office/officeart/2009/3/layout/RandomtoResultProcess"/>
    <dgm:cxn modelId="{B4F7EC1A-28D4-9D4E-BF98-14B37B6FBC74}" type="presParOf" srcId="{A6F3021C-D7DD-EE4E-8FEE-08BDAF067FDC}" destId="{F2058B23-DEAC-314D-9169-F6D645B05AE2}" srcOrd="19" destOrd="0" presId="urn:microsoft.com/office/officeart/2009/3/layout/RandomtoResultProcess"/>
    <dgm:cxn modelId="{58D735C3-692A-D04D-AF70-F9AE1A966179}" type="presParOf" srcId="{9422755A-4B88-BB44-9036-EEF69E0B1EC3}" destId="{F1F3B291-D97D-E449-976C-36C2AAA97BBB}" srcOrd="1" destOrd="0" presId="urn:microsoft.com/office/officeart/2009/3/layout/RandomtoResultProcess"/>
    <dgm:cxn modelId="{78CA708E-2A32-E14F-A86F-9C76CC3F327F}" type="presParOf" srcId="{F1F3B291-D97D-E449-976C-36C2AAA97BBB}" destId="{F6C9492E-B066-F147-B4F9-5D8B7A494D20}" srcOrd="0" destOrd="0" presId="urn:microsoft.com/office/officeart/2009/3/layout/RandomtoResultProcess"/>
    <dgm:cxn modelId="{A5F1B440-2783-3242-9866-FF1E9340BF25}" type="presParOf" srcId="{F1F3B291-D97D-E449-976C-36C2AAA97BBB}" destId="{26061360-41D1-EB4C-987B-74850B571869}" srcOrd="1" destOrd="0" presId="urn:microsoft.com/office/officeart/2009/3/layout/RandomtoResultProcess"/>
    <dgm:cxn modelId="{AD88B34E-ECFA-8445-BF74-771498DCBCFD}" type="presParOf" srcId="{9422755A-4B88-BB44-9036-EEF69E0B1EC3}" destId="{BD336351-1893-7646-9404-C14C3F52518D}" srcOrd="2" destOrd="0" presId="urn:microsoft.com/office/officeart/2009/3/layout/RandomtoResultProcess"/>
    <dgm:cxn modelId="{69CE9820-E132-EA40-822D-84EDE20987E1}" type="presParOf" srcId="{9422755A-4B88-BB44-9036-EEF69E0B1EC3}" destId="{B84AB5A9-772A-164E-BAAB-FD73D3653819}" srcOrd="3" destOrd="0" presId="urn:microsoft.com/office/officeart/2009/3/layout/RandomtoResultProcess"/>
    <dgm:cxn modelId="{0C7D5FAC-DD95-114B-AFA1-3FC77A7A6129}" type="presParOf" srcId="{B84AB5A9-772A-164E-BAAB-FD73D3653819}" destId="{4DC234B8-68FE-FB44-94BF-09568856486A}" srcOrd="0" destOrd="0" presId="urn:microsoft.com/office/officeart/2009/3/layout/RandomtoResultProcess"/>
    <dgm:cxn modelId="{1096D5D0-E9E3-6642-B944-7C9B3F15A011}" type="presParOf" srcId="{B84AB5A9-772A-164E-BAAB-FD73D3653819}" destId="{293437FD-DC0D-8D4D-9010-FAC9854D6A07}" srcOrd="1" destOrd="0" presId="urn:microsoft.com/office/officeart/2009/3/layout/RandomtoResultProcess"/>
    <dgm:cxn modelId="{B68EA280-CF43-DA40-9F32-69D5A4D70459}" type="presParOf" srcId="{9422755A-4B88-BB44-9036-EEF69E0B1EC3}" destId="{C51096F4-D47E-E940-9072-177BE1B046D8}" srcOrd="4" destOrd="0" presId="urn:microsoft.com/office/officeart/2009/3/layout/RandomtoResultProcess"/>
    <dgm:cxn modelId="{C8A2BF51-BE9F-064D-AF04-5398F799033C}" type="presParOf" srcId="{C51096F4-D47E-E940-9072-177BE1B046D8}" destId="{CAD104C6-341C-CE4B-ABB6-3338A6CD9249}" srcOrd="0" destOrd="0" presId="urn:microsoft.com/office/officeart/2009/3/layout/RandomtoResultProcess"/>
    <dgm:cxn modelId="{295F81CA-AF63-C94E-99C6-253A5F1D3443}" type="presParOf" srcId="{C51096F4-D47E-E940-9072-177BE1B046D8}" destId="{241B3DF9-618C-064E-AB67-FCDAE82AABA1}" srcOrd="1" destOrd="0" presId="urn:microsoft.com/office/officeart/2009/3/layout/RandomtoResultProcess"/>
    <dgm:cxn modelId="{45ED7B2B-FF53-F54E-99C2-5BBAAE183D5E}" type="presParOf" srcId="{C51096F4-D47E-E940-9072-177BE1B046D8}" destId="{AABBD3B7-5F7B-8C48-87A2-312B9B17DD44}" srcOrd="2" destOrd="0" presId="urn:microsoft.com/office/officeart/2009/3/layout/RandomtoResult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5AD99D-0AEA-4449-9769-5A8E9B3BF923}">
      <dsp:nvSpPr>
        <dsp:cNvPr id="0" name=""/>
        <dsp:cNvSpPr/>
      </dsp:nvSpPr>
      <dsp:spPr>
        <a:xfrm>
          <a:off x="13395" y="1721338"/>
          <a:ext cx="4268114" cy="890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a-DK" sz="1600" kern="1200" dirty="0"/>
            <a:t>PROTOCOL, PATIENT INFORMATION, </a:t>
          </a:r>
        </a:p>
        <a:p>
          <a:pPr marL="0" lvl="0" indent="0" algn="ctr" defTabSz="711200">
            <a:lnSpc>
              <a:spcPct val="90000"/>
            </a:lnSpc>
            <a:spcBef>
              <a:spcPct val="0"/>
            </a:spcBef>
            <a:spcAft>
              <a:spcPct val="35000"/>
            </a:spcAft>
            <a:buNone/>
          </a:pPr>
          <a:r>
            <a:rPr lang="da-DK" sz="1600" kern="1200" dirty="0"/>
            <a:t>VEK, LMS, CLINICAL TRIALS, EU-DRACT, </a:t>
          </a:r>
        </a:p>
        <a:p>
          <a:pPr marL="0" lvl="0" indent="0" algn="ctr" defTabSz="711200">
            <a:lnSpc>
              <a:spcPct val="90000"/>
            </a:lnSpc>
            <a:spcBef>
              <a:spcPct val="0"/>
            </a:spcBef>
            <a:spcAft>
              <a:spcPct val="35000"/>
            </a:spcAft>
            <a:buNone/>
          </a:pPr>
          <a:r>
            <a:rPr lang="da-DK" sz="1600" kern="1200" dirty="0"/>
            <a:t>BIOBANK, PHARMACY, CRF, PRO,</a:t>
          </a:r>
        </a:p>
        <a:p>
          <a:pPr marL="0" lvl="0" indent="0" algn="ctr" defTabSz="711200">
            <a:lnSpc>
              <a:spcPct val="90000"/>
            </a:lnSpc>
            <a:spcBef>
              <a:spcPct val="0"/>
            </a:spcBef>
            <a:spcAft>
              <a:spcPct val="35000"/>
            </a:spcAft>
            <a:buNone/>
          </a:pPr>
          <a:r>
            <a:rPr lang="da-SE" sz="1600" kern="1200" dirty="0">
              <a:latin typeface="+mn-lt"/>
            </a:rPr>
            <a:t>FREMSTILLING PLACEBO</a:t>
          </a:r>
          <a:endParaRPr lang="da-DK" sz="1600" kern="1200" dirty="0"/>
        </a:p>
      </dsp:txBody>
      <dsp:txXfrm>
        <a:off x="13395" y="1721338"/>
        <a:ext cx="4268114" cy="890151"/>
      </dsp:txXfrm>
    </dsp:sp>
    <dsp:sp modelId="{19529F0D-3EDC-FD40-8061-A8C4F2D17B9E}">
      <dsp:nvSpPr>
        <dsp:cNvPr id="0" name=""/>
        <dsp:cNvSpPr/>
      </dsp:nvSpPr>
      <dsp:spPr>
        <a:xfrm rot="10800000" flipV="1">
          <a:off x="765409" y="3435781"/>
          <a:ext cx="2701150" cy="574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a-DK" sz="2400" b="1" kern="1200" dirty="0"/>
            <a:t>TRIAL PREP.</a:t>
          </a:r>
        </a:p>
      </dsp:txBody>
      <dsp:txXfrm rot="-10800000">
        <a:off x="765409" y="3435781"/>
        <a:ext cx="2701150" cy="574759"/>
      </dsp:txXfrm>
    </dsp:sp>
    <dsp:sp modelId="{C2FA6E9E-70A4-8B4A-B55C-0FBCBA1C9B73}">
      <dsp:nvSpPr>
        <dsp:cNvPr id="0" name=""/>
        <dsp:cNvSpPr/>
      </dsp:nvSpPr>
      <dsp:spPr>
        <a:xfrm>
          <a:off x="782517" y="1407686"/>
          <a:ext cx="214864" cy="2148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4F43F2-CC77-C342-B81F-9BD6AEAC4684}">
      <dsp:nvSpPr>
        <dsp:cNvPr id="0" name=""/>
        <dsp:cNvSpPr/>
      </dsp:nvSpPr>
      <dsp:spPr>
        <a:xfrm>
          <a:off x="932922" y="1106876"/>
          <a:ext cx="214864" cy="2148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16BF5D-8FC8-FF48-A460-51018B827C54}">
      <dsp:nvSpPr>
        <dsp:cNvPr id="0" name=""/>
        <dsp:cNvSpPr/>
      </dsp:nvSpPr>
      <dsp:spPr>
        <a:xfrm>
          <a:off x="1293894" y="1167038"/>
          <a:ext cx="337643" cy="33764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4A2EFB-E128-4348-985D-808477981734}">
      <dsp:nvSpPr>
        <dsp:cNvPr id="0" name=""/>
        <dsp:cNvSpPr/>
      </dsp:nvSpPr>
      <dsp:spPr>
        <a:xfrm>
          <a:off x="1594703" y="836147"/>
          <a:ext cx="214864" cy="2148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5907CD-DB36-C848-A89F-1718B446BDF9}">
      <dsp:nvSpPr>
        <dsp:cNvPr id="0" name=""/>
        <dsp:cNvSpPr/>
      </dsp:nvSpPr>
      <dsp:spPr>
        <a:xfrm>
          <a:off x="1985756" y="715824"/>
          <a:ext cx="214864" cy="2148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873D44-743A-8746-94D9-C4A04D8F5A7D}">
      <dsp:nvSpPr>
        <dsp:cNvPr id="0" name=""/>
        <dsp:cNvSpPr/>
      </dsp:nvSpPr>
      <dsp:spPr>
        <a:xfrm>
          <a:off x="2467052" y="926390"/>
          <a:ext cx="214864" cy="2148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7595F9-7AF6-8346-A45B-57A003BAF584}">
      <dsp:nvSpPr>
        <dsp:cNvPr id="0" name=""/>
        <dsp:cNvSpPr/>
      </dsp:nvSpPr>
      <dsp:spPr>
        <a:xfrm>
          <a:off x="2767862" y="1076795"/>
          <a:ext cx="337643" cy="33764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CF0A20-00C3-E94B-9A5B-BFAA79783D31}">
      <dsp:nvSpPr>
        <dsp:cNvPr id="0" name=""/>
        <dsp:cNvSpPr/>
      </dsp:nvSpPr>
      <dsp:spPr>
        <a:xfrm>
          <a:off x="3188996" y="1407686"/>
          <a:ext cx="214864" cy="2148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DBFAFC-A857-A74D-8633-13A0CFB628DE}">
      <dsp:nvSpPr>
        <dsp:cNvPr id="0" name=""/>
        <dsp:cNvSpPr/>
      </dsp:nvSpPr>
      <dsp:spPr>
        <a:xfrm>
          <a:off x="3369482" y="1738577"/>
          <a:ext cx="214864" cy="2148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B06FC7-20AB-554B-833D-631AD1F6F39A}">
      <dsp:nvSpPr>
        <dsp:cNvPr id="0" name=""/>
        <dsp:cNvSpPr/>
      </dsp:nvSpPr>
      <dsp:spPr>
        <a:xfrm>
          <a:off x="1805270" y="1106876"/>
          <a:ext cx="552508" cy="5525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0D7BE-BDC8-354E-A445-BD3225D8C88E}">
      <dsp:nvSpPr>
        <dsp:cNvPr id="0" name=""/>
        <dsp:cNvSpPr/>
      </dsp:nvSpPr>
      <dsp:spPr>
        <a:xfrm>
          <a:off x="632112" y="2249954"/>
          <a:ext cx="214864" cy="2148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6E2297-B6EE-B345-91A5-FDA6835A1CF5}">
      <dsp:nvSpPr>
        <dsp:cNvPr id="0" name=""/>
        <dsp:cNvSpPr/>
      </dsp:nvSpPr>
      <dsp:spPr>
        <a:xfrm>
          <a:off x="812598" y="2520683"/>
          <a:ext cx="337643" cy="33764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D3E287-1E1D-B941-9B44-98D5C880BF96}">
      <dsp:nvSpPr>
        <dsp:cNvPr id="0" name=""/>
        <dsp:cNvSpPr/>
      </dsp:nvSpPr>
      <dsp:spPr>
        <a:xfrm>
          <a:off x="1263813" y="2761331"/>
          <a:ext cx="491118" cy="49111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E83341-4D5F-C145-95EC-161343C06292}">
      <dsp:nvSpPr>
        <dsp:cNvPr id="0" name=""/>
        <dsp:cNvSpPr/>
      </dsp:nvSpPr>
      <dsp:spPr>
        <a:xfrm>
          <a:off x="1895513" y="3152384"/>
          <a:ext cx="214864" cy="2148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D4732F-B813-234D-868C-AED01322AAC6}">
      <dsp:nvSpPr>
        <dsp:cNvPr id="0" name=""/>
        <dsp:cNvSpPr/>
      </dsp:nvSpPr>
      <dsp:spPr>
        <a:xfrm>
          <a:off x="2015837" y="2761331"/>
          <a:ext cx="337643" cy="33764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E3A2B7-B09C-F748-A57E-1C3D3C017AC5}">
      <dsp:nvSpPr>
        <dsp:cNvPr id="0" name=""/>
        <dsp:cNvSpPr/>
      </dsp:nvSpPr>
      <dsp:spPr>
        <a:xfrm>
          <a:off x="2316647" y="3182465"/>
          <a:ext cx="214864" cy="2148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604059-DD89-CD4A-BC83-BB81700BFB43}">
      <dsp:nvSpPr>
        <dsp:cNvPr id="0" name=""/>
        <dsp:cNvSpPr/>
      </dsp:nvSpPr>
      <dsp:spPr>
        <a:xfrm>
          <a:off x="2587376" y="2701169"/>
          <a:ext cx="491118" cy="49111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058B23-DEAC-314D-9169-F6D645B05AE2}">
      <dsp:nvSpPr>
        <dsp:cNvPr id="0" name=""/>
        <dsp:cNvSpPr/>
      </dsp:nvSpPr>
      <dsp:spPr>
        <a:xfrm>
          <a:off x="3249158" y="2580845"/>
          <a:ext cx="337643" cy="33764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C9492E-B066-F147-B4F9-5D8B7A494D20}">
      <dsp:nvSpPr>
        <dsp:cNvPr id="0" name=""/>
        <dsp:cNvSpPr/>
      </dsp:nvSpPr>
      <dsp:spPr>
        <a:xfrm>
          <a:off x="4270219" y="1166538"/>
          <a:ext cx="991611" cy="1893095"/>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C234B8-68FE-FB44-94BF-09568856486A}">
      <dsp:nvSpPr>
        <dsp:cNvPr id="0" name=""/>
        <dsp:cNvSpPr/>
      </dsp:nvSpPr>
      <dsp:spPr>
        <a:xfrm>
          <a:off x="5081538" y="1166538"/>
          <a:ext cx="991611" cy="1893095"/>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D104C6-341C-CE4B-ABB6-3338A6CD9249}">
      <dsp:nvSpPr>
        <dsp:cNvPr id="0" name=""/>
        <dsp:cNvSpPr/>
      </dsp:nvSpPr>
      <dsp:spPr>
        <a:xfrm>
          <a:off x="6275979" y="1032238"/>
          <a:ext cx="2298736" cy="22987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da-DK" sz="6500" kern="1200" dirty="0"/>
        </a:p>
      </dsp:txBody>
      <dsp:txXfrm>
        <a:off x="6612621" y="1368880"/>
        <a:ext cx="1625452" cy="1625452"/>
      </dsp:txXfrm>
    </dsp:sp>
    <dsp:sp modelId="{241B3DF9-618C-064E-AB67-FCDAE82AABA1}">
      <dsp:nvSpPr>
        <dsp:cNvPr id="0" name=""/>
        <dsp:cNvSpPr/>
      </dsp:nvSpPr>
      <dsp:spPr>
        <a:xfrm>
          <a:off x="6075254" y="4381231"/>
          <a:ext cx="2704395" cy="624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a-DK" sz="2400" b="1" kern="1200" dirty="0"/>
            <a:t>TRIAL START</a:t>
          </a:r>
        </a:p>
      </dsp:txBody>
      <dsp:txXfrm>
        <a:off x="6075254" y="4381231"/>
        <a:ext cx="2704395" cy="624274"/>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buFontTx/>
              <a:buNone/>
              <a:defRPr sz="1200"/>
            </a:lvl1pPr>
          </a:lstStyle>
          <a:p>
            <a:pPr>
              <a:defRPr/>
            </a:pPr>
            <a:endParaRPr lang="en-GB" dirty="0"/>
          </a:p>
        </p:txBody>
      </p:sp>
      <p:sp>
        <p:nvSpPr>
          <p:cNvPr id="39939" name="Rectangle 3"/>
          <p:cNvSpPr>
            <a:spLocks noGrp="1" noChangeArrowheads="1"/>
          </p:cNvSpPr>
          <p:nvPr>
            <p:ph type="dt" sz="quarter"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buFontTx/>
              <a:buNone/>
              <a:defRPr sz="1200"/>
            </a:lvl1pPr>
          </a:lstStyle>
          <a:p>
            <a:pPr>
              <a:defRPr/>
            </a:pPr>
            <a:endParaRPr lang="en-GB" dirty="0"/>
          </a:p>
        </p:txBody>
      </p:sp>
      <p:sp>
        <p:nvSpPr>
          <p:cNvPr id="39940" name="Rectangle 4"/>
          <p:cNvSpPr>
            <a:spLocks noGrp="1" noChangeArrowheads="1"/>
          </p:cNvSpPr>
          <p:nvPr>
            <p:ph type="ftr" sz="quarter" idx="2"/>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buFontTx/>
              <a:buNone/>
              <a:defRPr sz="1200"/>
            </a:lvl1pPr>
          </a:lstStyle>
          <a:p>
            <a:pPr>
              <a:defRPr/>
            </a:pPr>
            <a:endParaRPr lang="en-GB" dirty="0"/>
          </a:p>
        </p:txBody>
      </p:sp>
      <p:sp>
        <p:nvSpPr>
          <p:cNvPr id="39941" name="Rectangle 5"/>
          <p:cNvSpPr>
            <a:spLocks noGrp="1" noChangeArrowheads="1"/>
          </p:cNvSpPr>
          <p:nvPr>
            <p:ph type="sldNum" sz="quarter" idx="3"/>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buFontTx/>
              <a:buNone/>
              <a:defRPr sz="1200"/>
            </a:lvl1pPr>
          </a:lstStyle>
          <a:p>
            <a:pPr>
              <a:defRPr/>
            </a:pPr>
            <a:fld id="{88DF0C21-DE6B-488F-B9D9-B7FE08733B70}" type="slidenum">
              <a:rPr lang="en-GB"/>
              <a:pPr>
                <a:defRPr/>
              </a:pPr>
              <a:t>‹nr.›</a:t>
            </a:fld>
            <a:endParaRPr lang="en-GB" dirty="0"/>
          </a:p>
        </p:txBody>
      </p:sp>
    </p:spTree>
    <p:extLst>
      <p:ext uri="{BB962C8B-B14F-4D97-AF65-F5344CB8AC3E}">
        <p14:creationId xmlns:p14="http://schemas.microsoft.com/office/powerpoint/2010/main" val="715805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buFontTx/>
              <a:buNone/>
              <a:defRPr sz="1200"/>
            </a:lvl1pPr>
          </a:lstStyle>
          <a:p>
            <a:pPr>
              <a:defRPr/>
            </a:pPr>
            <a:endParaRPr lang="en-GB" dirty="0"/>
          </a:p>
        </p:txBody>
      </p:sp>
      <p:sp>
        <p:nvSpPr>
          <p:cNvPr id="4099"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buFontTx/>
              <a:buNone/>
              <a:defRPr sz="1200"/>
            </a:lvl1pPr>
          </a:lstStyle>
          <a:p>
            <a:pPr>
              <a:defRPr/>
            </a:pPr>
            <a:endParaRPr lang="en-GB" dirty="0"/>
          </a:p>
        </p:txBody>
      </p:sp>
      <p:sp>
        <p:nvSpPr>
          <p:cNvPr id="7172" name="Rectangle 4"/>
          <p:cNvSpPr>
            <a:spLocks noGrp="1" noRot="1" noChangeAspect="1" noChangeArrowheads="1" noTextEdit="1"/>
          </p:cNvSpPr>
          <p:nvPr>
            <p:ph type="sldImg" idx="2"/>
          </p:nvPr>
        </p:nvSpPr>
        <p:spPr bwMode="auto">
          <a:xfrm>
            <a:off x="92075" y="744538"/>
            <a:ext cx="6613525" cy="37226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102"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buFontTx/>
              <a:buNone/>
              <a:defRPr sz="1200"/>
            </a:lvl1pPr>
          </a:lstStyle>
          <a:p>
            <a:pPr>
              <a:defRPr/>
            </a:pPr>
            <a:endParaRPr lang="en-GB" dirty="0"/>
          </a:p>
        </p:txBody>
      </p:sp>
      <p:sp>
        <p:nvSpPr>
          <p:cNvPr id="4103"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buFontTx/>
              <a:buNone/>
              <a:defRPr sz="1200"/>
            </a:lvl1pPr>
          </a:lstStyle>
          <a:p>
            <a:pPr>
              <a:defRPr/>
            </a:pPr>
            <a:fld id="{72C160C3-3AB6-49C1-8001-AFDAD271EB5B}" type="slidenum">
              <a:rPr lang="en-GB"/>
              <a:pPr>
                <a:defRPr/>
              </a:pPr>
              <a:t>‹nr.›</a:t>
            </a:fld>
            <a:endParaRPr lang="en-GB" dirty="0"/>
          </a:p>
        </p:txBody>
      </p:sp>
    </p:spTree>
    <p:extLst>
      <p:ext uri="{BB962C8B-B14F-4D97-AF65-F5344CB8AC3E}">
        <p14:creationId xmlns:p14="http://schemas.microsoft.com/office/powerpoint/2010/main" val="24450390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AU Passata" pitchFamily="34" charset="0"/>
        <a:ea typeface="+mn-ea"/>
        <a:cs typeface="Arial" charset="0"/>
      </a:defRPr>
    </a:lvl1pPr>
    <a:lvl2pPr marL="609493" algn="l" rtl="0" eaLnBrk="0" fontAlgn="base" hangingPunct="0">
      <a:spcBef>
        <a:spcPct val="30000"/>
      </a:spcBef>
      <a:spcAft>
        <a:spcPct val="0"/>
      </a:spcAft>
      <a:defRPr sz="1600" kern="1200">
        <a:solidFill>
          <a:schemeClr val="tx1"/>
        </a:solidFill>
        <a:latin typeface="AU Passata" pitchFamily="34" charset="0"/>
        <a:ea typeface="+mn-ea"/>
        <a:cs typeface="Arial" charset="0"/>
      </a:defRPr>
    </a:lvl2pPr>
    <a:lvl3pPr marL="1218987" algn="l" rtl="0" eaLnBrk="0" fontAlgn="base" hangingPunct="0">
      <a:spcBef>
        <a:spcPct val="30000"/>
      </a:spcBef>
      <a:spcAft>
        <a:spcPct val="0"/>
      </a:spcAft>
      <a:defRPr sz="1600" kern="1200">
        <a:solidFill>
          <a:schemeClr val="tx1"/>
        </a:solidFill>
        <a:latin typeface="AU Passata" pitchFamily="34" charset="0"/>
        <a:ea typeface="+mn-ea"/>
        <a:cs typeface="Arial" charset="0"/>
      </a:defRPr>
    </a:lvl3pPr>
    <a:lvl4pPr marL="1828480" algn="l" rtl="0" eaLnBrk="0" fontAlgn="base" hangingPunct="0">
      <a:spcBef>
        <a:spcPct val="30000"/>
      </a:spcBef>
      <a:spcAft>
        <a:spcPct val="0"/>
      </a:spcAft>
      <a:defRPr sz="1600" kern="1200">
        <a:solidFill>
          <a:schemeClr val="tx1"/>
        </a:solidFill>
        <a:latin typeface="AU Passata" pitchFamily="34" charset="0"/>
        <a:ea typeface="+mn-ea"/>
        <a:cs typeface="Arial" charset="0"/>
      </a:defRPr>
    </a:lvl4pPr>
    <a:lvl5pPr marL="2437973" algn="l" rtl="0" eaLnBrk="0" fontAlgn="base" hangingPunct="0">
      <a:spcBef>
        <a:spcPct val="30000"/>
      </a:spcBef>
      <a:spcAft>
        <a:spcPct val="0"/>
      </a:spcAft>
      <a:defRPr sz="1600" kern="1200">
        <a:solidFill>
          <a:schemeClr val="tx1"/>
        </a:solidFill>
        <a:latin typeface="AU Passata" pitchFamily="34" charset="0"/>
        <a:ea typeface="+mn-ea"/>
        <a:cs typeface="Arial" charset="0"/>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noProof="0" dirty="0"/>
              <a:t>ATO – EBC – DBCG</a:t>
            </a:r>
          </a:p>
          <a:p>
            <a:endParaRPr lang="da-DK" noProof="0" dirty="0"/>
          </a:p>
          <a:p>
            <a:r>
              <a:rPr lang="da-DK" noProof="0" dirty="0"/>
              <a:t>D E B</a:t>
            </a:r>
          </a:p>
          <a:p>
            <a:endParaRPr lang="da-DK" noProof="0" dirty="0"/>
          </a:p>
          <a:p>
            <a:r>
              <a:rPr lang="da-DK" noProof="0" dirty="0"/>
              <a:t>Da Br</a:t>
            </a:r>
          </a:p>
        </p:txBody>
      </p:sp>
      <p:sp>
        <p:nvSpPr>
          <p:cNvPr id="4" name="Slide Number Placeholder 3"/>
          <p:cNvSpPr>
            <a:spLocks noGrp="1"/>
          </p:cNvSpPr>
          <p:nvPr>
            <p:ph type="sldNum" sz="quarter" idx="10"/>
          </p:nvPr>
        </p:nvSpPr>
        <p:spPr/>
        <p:txBody>
          <a:bodyPr/>
          <a:lstStyle/>
          <a:p>
            <a:pPr>
              <a:defRPr/>
            </a:pPr>
            <a:fld id="{72C160C3-3AB6-49C1-8001-AFDAD271EB5B}" type="slidenum">
              <a:rPr lang="en-GB" smtClean="0"/>
              <a:pPr>
                <a:defRPr/>
              </a:pPr>
              <a:t>1</a:t>
            </a:fld>
            <a:endParaRPr lang="en-GB" dirty="0"/>
          </a:p>
        </p:txBody>
      </p:sp>
    </p:spTree>
    <p:extLst>
      <p:ext uri="{BB962C8B-B14F-4D97-AF65-F5344CB8AC3E}">
        <p14:creationId xmlns:p14="http://schemas.microsoft.com/office/powerpoint/2010/main" val="1738996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2588" y="685800"/>
            <a:ext cx="6092825" cy="3429000"/>
          </a:xfrm>
        </p:spPr>
      </p:sp>
      <p:sp>
        <p:nvSpPr>
          <p:cNvPr id="3" name="Platshållare för anteckningar 2"/>
          <p:cNvSpPr>
            <a:spLocks noGrp="1"/>
          </p:cNvSpPr>
          <p:nvPr>
            <p:ph type="body" idx="1"/>
          </p:nvPr>
        </p:nvSpPr>
        <p:spPr/>
        <p:txBody>
          <a:bodyPr/>
          <a:lstStyle/>
          <a:p>
            <a:r>
              <a:rPr lang="sv-SE" dirty="0" err="1"/>
              <a:t>Eihorn</a:t>
            </a:r>
            <a:r>
              <a:rPr lang="sv-SE" dirty="0"/>
              <a:t> </a:t>
            </a:r>
            <a:r>
              <a:rPr lang="sv-SE" dirty="0" err="1"/>
              <a:t>lancet</a:t>
            </a:r>
            <a:endParaRPr lang="sv-SE" dirty="0"/>
          </a:p>
        </p:txBody>
      </p:sp>
      <p:sp>
        <p:nvSpPr>
          <p:cNvPr id="4" name="Platshållare för bildnummer 3"/>
          <p:cNvSpPr>
            <a:spLocks noGrp="1"/>
          </p:cNvSpPr>
          <p:nvPr>
            <p:ph type="sldNum" sz="quarter" idx="10"/>
          </p:nvPr>
        </p:nvSpPr>
        <p:spPr/>
        <p:txBody>
          <a:bodyPr/>
          <a:lstStyle/>
          <a:p>
            <a:fld id="{CA7DA6E2-7B77-5542-B0A9-379E0EFFA8D5}" type="slidenum">
              <a:rPr lang="en-US" smtClean="0"/>
              <a:pPr/>
              <a:t>2</a:t>
            </a:fld>
            <a:endParaRPr lang="en-US"/>
          </a:p>
        </p:txBody>
      </p:sp>
    </p:spTree>
    <p:extLst>
      <p:ext uri="{BB962C8B-B14F-4D97-AF65-F5344CB8AC3E}">
        <p14:creationId xmlns:p14="http://schemas.microsoft.com/office/powerpoint/2010/main" val="3384812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2C160C3-3AB6-49C1-8001-AFDAD271EB5B}" type="slidenum">
              <a:rPr lang="en-GB" smtClean="0"/>
              <a:pPr>
                <a:defRPr/>
              </a:pPr>
              <a:t>3</a:t>
            </a:fld>
            <a:endParaRPr lang="en-GB" dirty="0"/>
          </a:p>
        </p:txBody>
      </p:sp>
    </p:spTree>
    <p:extLst>
      <p:ext uri="{BB962C8B-B14F-4D97-AF65-F5344CB8AC3E}">
        <p14:creationId xmlns:p14="http://schemas.microsoft.com/office/powerpoint/2010/main" val="4280381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D5F9DEC-647E-2B48-BDAA-25B765D2586C}" type="slidenum">
              <a:rPr lang="en-US"/>
              <a:pPr/>
              <a:t>4</a:t>
            </a:fld>
            <a:endParaRPr lang="en-US"/>
          </a:p>
        </p:txBody>
      </p:sp>
      <p:sp>
        <p:nvSpPr>
          <p:cNvPr id="4097" name="Text Box 1"/>
          <p:cNvSpPr txBox="1">
            <a:spLocks noGrp="1" noRot="1" noChangeAspect="1" noChangeArrowheads="1"/>
          </p:cNvSpPr>
          <p:nvPr>
            <p:ph type="sldImg"/>
          </p:nvPr>
        </p:nvSpPr>
        <p:spPr bwMode="auto">
          <a:xfrm>
            <a:off x="292100" y="641350"/>
            <a:ext cx="5621338" cy="3163888"/>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8" name="Text Box 2"/>
          <p:cNvSpPr txBox="1">
            <a:spLocks noGrp="1" noChangeArrowheads="1"/>
          </p:cNvSpPr>
          <p:nvPr>
            <p:ph type="body" idx="1"/>
          </p:nvPr>
        </p:nvSpPr>
        <p:spPr bwMode="auto">
          <a:xfrm>
            <a:off x="620527" y="4009159"/>
            <a:ext cx="4965606" cy="379845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7915" rIns="0" bIns="0"/>
          <a:lstStyle>
            <a:lvl1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pPr>
            <a:r>
              <a:rPr lang="en-US" sz="900" dirty="0">
                <a:latin typeface="Arial Unicode MS" charset="0"/>
                <a:cs typeface="Arial Unicode MS" charset="0"/>
              </a:rPr>
              <a:t>Figure 1. Pathways of Cholesterol Metabolism. Cholesterol is metabolized by enzymes in the gonads and adrenals to produce the hormones testosterone and estradiol (left side of figure). In a recent study, Nelson and colleagues2 suggest that an intermediate of cholesterol metabolism, 27-hydroxycholesterol (27-OHC), which is synthesized in macrophages by the enzyme cholesterol 27-hydroxylase (CYP27A1), binds the estrogen receptor α on epithelial cells of the mammary gland and promotes breast cancer (right side of figure) in a mouse model. The data by Nelson et al. also suggest that the activation of the liver X receptor in the breast-cancer cell lines by 27-OHC increases metastasis in this model of breast cancer. DHEA denotes </a:t>
            </a:r>
            <a:r>
              <a:rPr lang="en-US" sz="900" dirty="0" err="1">
                <a:latin typeface="Arial Unicode MS" charset="0"/>
                <a:cs typeface="Arial Unicode MS" charset="0"/>
              </a:rPr>
              <a:t>dehydroepiandrosterone</a:t>
            </a:r>
            <a:r>
              <a:rPr lang="en-US" sz="900" dirty="0">
                <a:latin typeface="Arial Unicode MS" charset="0"/>
                <a:cs typeface="Arial Unicode MS" charset="0"/>
              </a:rPr>
              <a:t>.</a:t>
            </a:r>
          </a:p>
        </p:txBody>
      </p:sp>
    </p:spTree>
    <p:extLst>
      <p:ext uri="{BB962C8B-B14F-4D97-AF65-F5344CB8AC3E}">
        <p14:creationId xmlns:p14="http://schemas.microsoft.com/office/powerpoint/2010/main" val="1961444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D5F9DEC-647E-2B48-BDAA-25B765D2586C}" type="slidenum">
              <a:rPr lang="en-US"/>
              <a:pPr/>
              <a:t>5</a:t>
            </a:fld>
            <a:endParaRPr lang="en-US"/>
          </a:p>
        </p:txBody>
      </p:sp>
      <p:sp>
        <p:nvSpPr>
          <p:cNvPr id="4097" name="Text Box 1"/>
          <p:cNvSpPr txBox="1">
            <a:spLocks noGrp="1" noRot="1" noChangeAspect="1" noChangeArrowheads="1"/>
          </p:cNvSpPr>
          <p:nvPr>
            <p:ph type="sldImg"/>
          </p:nvPr>
        </p:nvSpPr>
        <p:spPr bwMode="auto">
          <a:xfrm>
            <a:off x="292100" y="641350"/>
            <a:ext cx="5621338" cy="3163888"/>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8" name="Text Box 2"/>
          <p:cNvSpPr txBox="1">
            <a:spLocks noGrp="1" noChangeArrowheads="1"/>
          </p:cNvSpPr>
          <p:nvPr>
            <p:ph type="body" idx="1"/>
          </p:nvPr>
        </p:nvSpPr>
        <p:spPr bwMode="auto">
          <a:xfrm>
            <a:off x="620527" y="4009159"/>
            <a:ext cx="4965606" cy="379845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7915" rIns="0" bIns="0"/>
          <a:lstStyle>
            <a:lvl1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pPr>
            <a:r>
              <a:rPr lang="en-US" sz="900" dirty="0">
                <a:latin typeface="Arial Unicode MS" charset="0"/>
                <a:cs typeface="Arial Unicode MS" charset="0"/>
              </a:rPr>
              <a:t>Figure 1. Pathways of Cholesterol Metabolism. Cholesterol is metabolized by enzymes in the gonads and adrenals to produce the hormones testosterone and estradiol (left side of figure). In a recent study, Nelson and colleagues2 suggest that an intermediate of cholesterol metabolism, 27-hydroxycholesterol (27-OHC), which is synthesized in macrophages by the enzyme cholesterol 27-hydroxylase (CYP27A1), binds the estrogen receptor α on epithelial cells of the mammary gland and promotes breast cancer (right side of figure) in a mouse model. The data by Nelson et al. also suggest that the activation of the liver X receptor in the breast-cancer cell lines by 27-OHC increases metastasis in this model of breast cancer. DHEA denotes </a:t>
            </a:r>
            <a:r>
              <a:rPr lang="en-US" sz="900" dirty="0" err="1">
                <a:latin typeface="Arial Unicode MS" charset="0"/>
                <a:cs typeface="Arial Unicode MS" charset="0"/>
              </a:rPr>
              <a:t>dehydroepiandrosterone</a:t>
            </a:r>
            <a:r>
              <a:rPr lang="en-US" sz="900" dirty="0">
                <a:latin typeface="Arial Unicode MS" charset="0"/>
                <a:cs typeface="Arial Unicode MS" charset="0"/>
              </a:rPr>
              <a:t>.</a:t>
            </a:r>
          </a:p>
        </p:txBody>
      </p:sp>
    </p:spTree>
    <p:extLst>
      <p:ext uri="{BB962C8B-B14F-4D97-AF65-F5344CB8AC3E}">
        <p14:creationId xmlns:p14="http://schemas.microsoft.com/office/powerpoint/2010/main" val="962826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2C160C3-3AB6-49C1-8001-AFDAD271EB5B}" type="slidenum">
              <a:rPr lang="en-GB" smtClean="0"/>
              <a:pPr>
                <a:defRPr/>
              </a:pPr>
              <a:t>6</a:t>
            </a:fld>
            <a:endParaRPr lang="en-GB" dirty="0"/>
          </a:p>
        </p:txBody>
      </p:sp>
    </p:spTree>
    <p:extLst>
      <p:ext uri="{BB962C8B-B14F-4D97-AF65-F5344CB8AC3E}">
        <p14:creationId xmlns:p14="http://schemas.microsoft.com/office/powerpoint/2010/main" val="473571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mn-lt"/>
              <a:cs typeface="Calibri"/>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a:solidFill>
                <a:schemeClr val="bg1"/>
              </a:solidFill>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5AFF4E0B-50F0-3440-BD1B-D9B53697735E}" type="slidenum">
              <a:rPr lang="en-US" smtClean="0"/>
              <a:t>7</a:t>
            </a:fld>
            <a:endParaRPr lang="en-US"/>
          </a:p>
        </p:txBody>
      </p:sp>
    </p:spTree>
    <p:extLst>
      <p:ext uri="{BB962C8B-B14F-4D97-AF65-F5344CB8AC3E}">
        <p14:creationId xmlns:p14="http://schemas.microsoft.com/office/powerpoint/2010/main" val="3651452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SE"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23</a:t>
            </a:fld>
            <a:endParaRPr lang="en-GB" dirty="0"/>
          </a:p>
        </p:txBody>
      </p:sp>
    </p:spTree>
    <p:extLst>
      <p:ext uri="{BB962C8B-B14F-4D97-AF65-F5344CB8AC3E}">
        <p14:creationId xmlns:p14="http://schemas.microsoft.com/office/powerpoint/2010/main" val="4237593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SE" dirty="0"/>
          </a:p>
        </p:txBody>
      </p:sp>
      <p:sp>
        <p:nvSpPr>
          <p:cNvPr id="4" name="Pladsholder til slidenummer 3"/>
          <p:cNvSpPr>
            <a:spLocks noGrp="1"/>
          </p:cNvSpPr>
          <p:nvPr>
            <p:ph type="sldNum" sz="quarter" idx="5"/>
          </p:nvPr>
        </p:nvSpPr>
        <p:spPr/>
        <p:txBody>
          <a:bodyPr/>
          <a:lstStyle/>
          <a:p>
            <a:pPr>
              <a:defRPr/>
            </a:pPr>
            <a:fld id="{72C160C3-3AB6-49C1-8001-AFDAD271EB5B}" type="slidenum">
              <a:rPr lang="en-GB" smtClean="0"/>
              <a:pPr>
                <a:defRPr/>
              </a:pPr>
              <a:t>27</a:t>
            </a:fld>
            <a:endParaRPr lang="en-GB" dirty="0"/>
          </a:p>
        </p:txBody>
      </p:sp>
    </p:spTree>
    <p:extLst>
      <p:ext uri="{BB962C8B-B14F-4D97-AF65-F5344CB8AC3E}">
        <p14:creationId xmlns:p14="http://schemas.microsoft.com/office/powerpoint/2010/main" val="3236569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bin"/><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a:solidFill>
            <a:schemeClr val="tx2"/>
          </a:solidFill>
        </p:spPr>
      </p:pic>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15" name="TextBox 14"/>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33"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bg1"/>
                </a:solidFill>
                <a:latin typeface="AU Passata Light" pitchFamily="34" charset="0"/>
              </a:rPr>
              <a:t>Institut for Klinisk Medicin</a:t>
            </a:r>
          </a:p>
        </p:txBody>
      </p:sp>
      <p:sp>
        <p:nvSpPr>
          <p:cNvPr id="34"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bg1"/>
                </a:solidFill>
                <a:latin typeface="+mn-lt"/>
              </a:rPr>
              <a:t>2. november 2017</a:t>
            </a:r>
          </a:p>
        </p:txBody>
      </p:sp>
      <p:sp>
        <p:nvSpPr>
          <p:cNvPr id="36"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bg1"/>
                </a:solidFill>
                <a:latin typeface="+mn-lt"/>
              </a:rPr>
              <a:t>Klinisk professor</a:t>
            </a:r>
          </a:p>
        </p:txBody>
      </p:sp>
      <p:sp>
        <p:nvSpPr>
          <p:cNvPr id="35"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da-DK" sz="700" b="0" cap="all" baseline="0" dirty="0">
                <a:solidFill>
                  <a:schemeClr val="bg1"/>
                </a:solidFill>
                <a:latin typeface="+mn-lt"/>
              </a:rPr>
              <a:t>REGIONALT BRYSTKRÆFTMØDE</a:t>
            </a:r>
          </a:p>
        </p:txBody>
      </p:sp>
      <p:sp>
        <p:nvSpPr>
          <p:cNvPr id="37"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bg1"/>
                </a:solidFill>
                <a:latin typeface="+mn-lt"/>
              </a:rPr>
              <a:t>Signe Borgquist</a:t>
            </a:r>
          </a:p>
        </p:txBody>
      </p:sp>
      <p:sp>
        <p:nvSpPr>
          <p:cNvPr id="39"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1107210509" name="SecondaryLogo"/>
          <p:cNvPicPr>
            <a:picLocks noChangeAspect="1"/>
          </p:cNvPicPr>
          <p:nvPr/>
        </p:nvPicPr>
        <p:blipFill>
          <a:blip r:embed="rId4"/>
          <a:stretch>
            <a:fillRect/>
          </a:stretch>
        </p:blipFill>
        <p:spPr>
          <a:xfrm>
            <a:off x="10206000" y="5997600"/>
            <a:ext cx="1658237" cy="558000"/>
          </a:xfrm>
          <a:prstGeom prst="rect">
            <a:avLst/>
          </a:prstGeom>
        </p:spPr>
      </p:pic>
      <p:pic>
        <p:nvPicPr>
          <p:cNvPr id="18" name="Billede stre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0"/>
          </p:nvPr>
        </p:nvSpPr>
        <p:spPr/>
        <p:txBody>
          <a:bodyPr/>
          <a:lstStyle/>
          <a:p>
            <a:fld id="{78417F83-4CBA-48F2-BAD0-783AE3701E32}" type="datetimeFigureOut">
              <a:rPr lang="da-DK" smtClean="0"/>
              <a:pPr/>
              <a:t>14.01.2021</a:t>
            </a:fld>
            <a:r>
              <a:rPr lang="da-DK" dirty="0"/>
              <a:t>02-11-2017</a:t>
            </a:r>
          </a:p>
        </p:txBody>
      </p:sp>
      <p:sp>
        <p:nvSpPr>
          <p:cNvPr id="3" name="Footer Placeholder 2" hidden="1"/>
          <p:cNvSpPr>
            <a:spLocks noGrp="1"/>
          </p:cNvSpPr>
          <p:nvPr>
            <p:ph type="ftr" sz="quarter" idx="11"/>
          </p:nvPr>
        </p:nvSpPr>
        <p:spPr/>
        <p:txBody>
          <a:bodyPr/>
          <a:lstStyle/>
          <a:p>
            <a:endParaRPr lang="da-DK"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26532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7" name="Picture Placeholder 2"/>
          <p:cNvSpPr>
            <a:spLocks noGrp="1"/>
          </p:cNvSpPr>
          <p:nvPr>
            <p:ph type="pic" sz="quarter" idx="13" hasCustomPrompt="1"/>
          </p:nvPr>
        </p:nvSpPr>
        <p:spPr>
          <a:xfrm>
            <a:off x="316800" y="3237372"/>
            <a:ext cx="5644800" cy="2653200"/>
          </a:xfrm>
        </p:spPr>
        <p:txBody>
          <a:bodyPr/>
          <a:lstStyle>
            <a:lvl1pPr marL="0" indent="0">
              <a:buFontTx/>
              <a:buNone/>
              <a:defRPr b="0"/>
            </a:lvl1pPr>
          </a:lstStyle>
          <a:p>
            <a:r>
              <a:rPr lang="da-DK" dirty="0"/>
              <a:t>Click here and add image via Templafy Image Library</a:t>
            </a:r>
            <a:endParaRPr lang="da-DK"/>
          </a:p>
        </p:txBody>
      </p:sp>
      <p:sp>
        <p:nvSpPr>
          <p:cNvPr id="5" name="Picture Placeholder 3"/>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dirty="0"/>
              <a:t>Click here and add image via Templafy Image Library</a:t>
            </a:r>
            <a:endParaRPr lang="da-DK"/>
          </a:p>
        </p:txBody>
      </p:sp>
      <p:sp>
        <p:nvSpPr>
          <p:cNvPr id="10" name="Slide Number Placeholder 9"/>
          <p:cNvSpPr>
            <a:spLocks noGrp="1"/>
          </p:cNvSpPr>
          <p:nvPr>
            <p:ph type="sldNum" sz="quarter" idx="16"/>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8" name="Date Placeholder 7" hidden="1"/>
          <p:cNvSpPr>
            <a:spLocks noGrp="1"/>
          </p:cNvSpPr>
          <p:nvPr>
            <p:ph type="dt" sz="half" idx="14"/>
          </p:nvPr>
        </p:nvSpPr>
        <p:spPr/>
        <p:txBody>
          <a:bodyPr/>
          <a:lstStyle/>
          <a:p>
            <a:fld id="{78417F83-4CBA-48F2-BAD0-783AE3701E32}" type="datetimeFigureOut">
              <a:rPr lang="da-DK" smtClean="0"/>
              <a:pPr/>
              <a:t>14.01.2021</a:t>
            </a:fld>
            <a:r>
              <a:rPr lang="da-DK" dirty="0"/>
              <a:t>02-11-2017</a:t>
            </a:r>
          </a:p>
        </p:txBody>
      </p:sp>
      <p:sp>
        <p:nvSpPr>
          <p:cNvPr id="9" name="Footer Placeholder 8" hidden="1"/>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2260751815"/>
      </p:ext>
    </p:extLst>
  </p:cSld>
  <p:clrMapOvr>
    <a:masterClrMapping/>
  </p:clrMapOvr>
  <p:extLst>
    <p:ext uri="{DCECCB84-F9BA-43D5-87BE-67443E8EF086}">
      <p15:sldGuideLst xmlns:p15="http://schemas.microsoft.com/office/powerpoint/2012/main">
        <p15:guide id="1" pos="3922" userDrawn="1">
          <p15:clr>
            <a:srgbClr val="A4A3A4"/>
          </p15:clr>
        </p15:guide>
        <p15:guide id="2" pos="3755"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00" y="316800"/>
            <a:ext cx="56448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4" name="Picture Placeholder 2"/>
          <p:cNvSpPr>
            <a:spLocks noGrp="1"/>
          </p:cNvSpPr>
          <p:nvPr>
            <p:ph type="pic" sz="quarter" idx="11" hasCustomPrompt="1"/>
          </p:nvPr>
        </p:nvSpPr>
        <p:spPr>
          <a:xfrm>
            <a:off x="6231600" y="316800"/>
            <a:ext cx="5644800" cy="2653200"/>
          </a:xfrm>
        </p:spPr>
        <p:txBody>
          <a:bodyPr/>
          <a:lstStyle>
            <a:lvl1pPr marL="0" indent="0">
              <a:buFontTx/>
              <a:buNone/>
              <a:defRPr b="0"/>
            </a:lvl1pPr>
          </a:lstStyle>
          <a:p>
            <a:r>
              <a:rPr lang="da-DK" dirty="0"/>
              <a:t>Click here and add image via Templafy Image Library</a:t>
            </a:r>
            <a:endParaRPr lang="da-DK"/>
          </a:p>
        </p:txBody>
      </p:sp>
      <p:sp>
        <p:nvSpPr>
          <p:cNvPr id="7" name="Picture Placeholder 3"/>
          <p:cNvSpPr>
            <a:spLocks noGrp="1"/>
          </p:cNvSpPr>
          <p:nvPr>
            <p:ph type="pic" sz="quarter" idx="13" hasCustomPrompt="1"/>
          </p:nvPr>
        </p:nvSpPr>
        <p:spPr>
          <a:xfrm>
            <a:off x="6231600" y="3237372"/>
            <a:ext cx="5644800" cy="2653200"/>
          </a:xfrm>
        </p:spPr>
        <p:txBody>
          <a:bodyPr/>
          <a:lstStyle>
            <a:lvl1pPr marL="0" indent="0">
              <a:buFontTx/>
              <a:buNone/>
              <a:defRPr b="0"/>
            </a:lvl1pPr>
          </a:lstStyle>
          <a:p>
            <a:r>
              <a:rPr lang="da-DK" dirty="0"/>
              <a:t>Click here and add image via Templafy Image Library</a:t>
            </a:r>
            <a:endParaRPr lang="da-DK"/>
          </a:p>
        </p:txBody>
      </p:sp>
      <p:sp>
        <p:nvSpPr>
          <p:cNvPr id="10" name="Slide Number Placeholder 9"/>
          <p:cNvSpPr>
            <a:spLocks noGrp="1"/>
          </p:cNvSpPr>
          <p:nvPr>
            <p:ph type="sldNum" sz="quarter" idx="16"/>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8" name="Date Placeholder 7" hidden="1"/>
          <p:cNvSpPr>
            <a:spLocks noGrp="1"/>
          </p:cNvSpPr>
          <p:nvPr>
            <p:ph type="dt" sz="half" idx="14"/>
          </p:nvPr>
        </p:nvSpPr>
        <p:spPr/>
        <p:txBody>
          <a:bodyPr/>
          <a:lstStyle/>
          <a:p>
            <a:fld id="{78417F83-4CBA-48F2-BAD0-783AE3701E32}" type="datetimeFigureOut">
              <a:rPr lang="da-DK" smtClean="0"/>
              <a:pPr/>
              <a:t>14.01.2021</a:t>
            </a:fld>
            <a:r>
              <a:rPr lang="da-DK" dirty="0"/>
              <a:t>02-11-2017</a:t>
            </a:r>
          </a:p>
        </p:txBody>
      </p:sp>
      <p:sp>
        <p:nvSpPr>
          <p:cNvPr id="9" name="Footer Placeholder 8" hidden="1"/>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93570263"/>
      </p:ext>
    </p:extLst>
  </p:cSld>
  <p:clrMapOvr>
    <a:masterClrMapping/>
  </p:clrMapOvr>
  <p:extLst>
    <p:ext uri="{DCECCB84-F9BA-43D5-87BE-67443E8EF086}">
      <p15:sldGuideLst xmlns:p15="http://schemas.microsoft.com/office/powerpoint/2012/main">
        <p15:guide id="1" pos="3922" userDrawn="1">
          <p15:clr>
            <a:srgbClr val="A4A3A4"/>
          </p15:clr>
        </p15:guide>
        <p15:guide id="2" pos="3755"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13" y="315913"/>
            <a:ext cx="11557000" cy="6220354"/>
          </a:xfrm>
        </p:spPr>
        <p:txBody>
          <a:bodyPr/>
          <a:lstStyle>
            <a:lvl1pPr marL="0" indent="0">
              <a:buFontTx/>
              <a:buNone/>
              <a:defRPr b="0"/>
            </a:lvl1pPr>
          </a:lstStyle>
          <a:p>
            <a:r>
              <a:rPr lang="da-DK" dirty="0"/>
              <a:t>Click here and add image via Templafy Image Library</a:t>
            </a:r>
            <a:endParaRPr lang="da-DK"/>
          </a:p>
        </p:txBody>
      </p:sp>
      <p:sp>
        <p:nvSpPr>
          <p:cNvPr id="8" name="Slide Number Placeholder 7"/>
          <p:cNvSpPr>
            <a:spLocks noGrp="1"/>
          </p:cNvSpPr>
          <p:nvPr>
            <p:ph type="sldNum" sz="quarter" idx="14"/>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2"/>
          </p:nvPr>
        </p:nvSpPr>
        <p:spPr/>
        <p:txBody>
          <a:bodyPr/>
          <a:lstStyle/>
          <a:p>
            <a:fld id="{78417F83-4CBA-48F2-BAD0-783AE3701E32}" type="datetimeFigureOut">
              <a:rPr lang="da-DK" smtClean="0"/>
              <a:pPr/>
              <a:t>14.01.2021</a:t>
            </a:fld>
            <a:r>
              <a:rPr lang="da-DK" dirty="0"/>
              <a:t>02-11-2017</a:t>
            </a:r>
          </a:p>
        </p:txBody>
      </p:sp>
      <p:sp>
        <p:nvSpPr>
          <p:cNvPr id="7" name="Footer Placeholder 6" hidden="1"/>
          <p:cNvSpPr>
            <a:spLocks noGrp="1"/>
          </p:cNvSpPr>
          <p:nvPr>
            <p:ph type="ftr" sz="quarter" idx="13"/>
          </p:nvPr>
        </p:nvSpPr>
        <p:spPr/>
        <p:txBody>
          <a:bodyPr/>
          <a:lstStyle/>
          <a:p>
            <a:endParaRPr lang="da-DK" dirty="0"/>
          </a:p>
        </p:txBody>
      </p:sp>
    </p:spTree>
    <p:extLst>
      <p:ext uri="{BB962C8B-B14F-4D97-AF65-F5344CB8AC3E}">
        <p14:creationId xmlns:p14="http://schemas.microsoft.com/office/powerpoint/2010/main" val="1534947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p:txBody>
          <a:bodyPr/>
          <a:lstStyle/>
          <a:p>
            <a:fld id="{78417F83-4CBA-48F2-BAD0-783AE3701E32}" type="datetimeFigureOut">
              <a:rPr lang="da-DK" smtClean="0"/>
              <a:pPr/>
              <a:t>14.01.2021</a:t>
            </a:fld>
            <a:r>
              <a:rPr lang="da-DK" dirty="0"/>
              <a:t>02-11-2017</a:t>
            </a:r>
          </a:p>
        </p:txBody>
      </p:sp>
      <p:sp>
        <p:nvSpPr>
          <p:cNvPr id="8" name="Footer Placeholder 7" hidden="1"/>
          <p:cNvSpPr>
            <a:spLocks noGrp="1"/>
          </p:cNvSpPr>
          <p:nvPr>
            <p:ph type="ftr" sz="quarter" idx="14"/>
          </p:nvPr>
        </p:nvSpPr>
        <p:spPr/>
        <p:txBody>
          <a:bodyPr/>
          <a:lstStyle/>
          <a:p>
            <a:endParaRPr lang="da-DK" dirty="0"/>
          </a:p>
        </p:txBody>
      </p:sp>
      <p:sp>
        <p:nvSpPr>
          <p:cNvPr id="11" name="Text Placeholder 61"/>
          <p:cNvSpPr>
            <a:spLocks noGrp="1"/>
          </p:cNvSpPr>
          <p:nvPr>
            <p:ph type="body" sz="quarter" idx="16" hasCustomPrompt="1"/>
          </p:nvPr>
        </p:nvSpPr>
        <p:spPr>
          <a:xfrm>
            <a:off x="1845940" y="1412776"/>
            <a:ext cx="8496944" cy="3744416"/>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a:r>
              <a:rPr lang="da-DK" dirty="0"/>
              <a:t>Click to add Quote text, for next level ENTER and TAB</a:t>
            </a:r>
            <a:endParaRPr lang="da-DK"/>
          </a:p>
          <a:p>
            <a:pPr lvl="1"/>
            <a:r>
              <a:rPr lang="da-DK" dirty="0"/>
              <a:t>Second level</a:t>
            </a:r>
            <a:endParaRPr lang="da-DK"/>
          </a:p>
          <a:p>
            <a:pPr lvl="2"/>
            <a:endParaRPr lang="da-DK" dirty="0"/>
          </a:p>
        </p:txBody>
      </p:sp>
    </p:spTree>
    <p:extLst>
      <p:ext uri="{BB962C8B-B14F-4D97-AF65-F5344CB8AC3E}">
        <p14:creationId xmlns:p14="http://schemas.microsoft.com/office/powerpoint/2010/main" val="1796140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5" name="Title 1"/>
          <p:cNvSpPr>
            <a:spLocks noGrp="1"/>
          </p:cNvSpPr>
          <p:nvPr>
            <p:ph type="title"/>
          </p:nvPr>
        </p:nvSpPr>
        <p:spPr>
          <a:xfrm>
            <a:off x="315913" y="230400"/>
            <a:ext cx="11563200" cy="752400"/>
          </a:xfrm>
        </p:spPr>
        <p:txBody>
          <a:bodyPr anchor="t" anchorCtr="0"/>
          <a:lstStyle/>
          <a:p>
            <a:r>
              <a:rPr lang="da-DK" dirty="0"/>
              <a:t>Click to edit Master title style</a:t>
            </a:r>
            <a:endParaRPr lang="da-DK"/>
          </a:p>
        </p:txBody>
      </p:sp>
      <p:sp>
        <p:nvSpPr>
          <p:cNvPr id="7" name="Text Placeholder 2"/>
          <p:cNvSpPr>
            <a:spLocks noGrp="1"/>
          </p:cNvSpPr>
          <p:nvPr>
            <p:ph type="body" sz="quarter" idx="11" hasCustomPrompt="1"/>
          </p:nvPr>
        </p:nvSpPr>
        <p:spPr>
          <a:xfrm>
            <a:off x="2998068" y="1853461"/>
            <a:ext cx="6264696" cy="2725288"/>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a:r>
              <a:rPr lang="da-DK" dirty="0"/>
              <a:t>Click to add Quote text, for next level ENTER and TAB</a:t>
            </a:r>
            <a:endParaRPr lang="da-DK"/>
          </a:p>
          <a:p>
            <a:pPr lvl="1"/>
            <a:r>
              <a:rPr lang="da-DK" dirty="0"/>
              <a:t>Second level</a:t>
            </a:r>
            <a:endParaRPr lang="da-DK"/>
          </a:p>
        </p:txBody>
      </p:sp>
      <p:sp>
        <p:nvSpPr>
          <p:cNvPr id="11" name="Slide Number Placeholder 10"/>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p:txBody>
          <a:bodyPr/>
          <a:lstStyle/>
          <a:p>
            <a:fld id="{78417F83-4CBA-48F2-BAD0-783AE3701E32}" type="datetimeFigureOut">
              <a:rPr lang="da-DK" smtClean="0"/>
              <a:pPr/>
              <a:t>14.01.2021</a:t>
            </a:fld>
            <a:r>
              <a:rPr lang="da-DK" dirty="0"/>
              <a:t>02-11-2017</a:t>
            </a:r>
          </a:p>
        </p:txBody>
      </p:sp>
      <p:sp>
        <p:nvSpPr>
          <p:cNvPr id="10" name="Footer Placeholder 9" hidden="1"/>
          <p:cNvSpPr>
            <a:spLocks noGrp="1"/>
          </p:cNvSpPr>
          <p:nvPr>
            <p:ph type="ftr" sz="quarter" idx="14"/>
          </p:nvPr>
        </p:nvSpPr>
        <p:spPr/>
        <p:txBody>
          <a:bodyPr/>
          <a:lstStyle/>
          <a:p>
            <a:endParaRPr lang="da-DK" dirty="0"/>
          </a:p>
        </p:txBody>
      </p:sp>
    </p:spTree>
    <p:extLst>
      <p:ext uri="{BB962C8B-B14F-4D97-AF65-F5344CB8AC3E}">
        <p14:creationId xmlns:p14="http://schemas.microsoft.com/office/powerpoint/2010/main" val="1495154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13" y="328612"/>
            <a:ext cx="11550650" cy="6213475"/>
          </a:xfrm>
        </p:spPr>
        <p:txBody>
          <a:body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8" name="Slide Number Placeholder 7"/>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p:txBody>
          <a:bodyPr/>
          <a:lstStyle/>
          <a:p>
            <a:fld id="{78417F83-4CBA-48F2-BAD0-783AE3701E32}" type="datetimeFigureOut">
              <a:rPr lang="da-DK" smtClean="0"/>
              <a:pPr/>
              <a:t>14.01.2021</a:t>
            </a:fld>
            <a:r>
              <a:rPr lang="da-DK" dirty="0"/>
              <a:t>02-11-2017</a:t>
            </a:r>
          </a:p>
        </p:txBody>
      </p:sp>
      <p:sp>
        <p:nvSpPr>
          <p:cNvPr id="7" name="Footer Placeholder 6" hidden="1"/>
          <p:cNvSpPr>
            <a:spLocks noGrp="1"/>
          </p:cNvSpPr>
          <p:nvPr>
            <p:ph type="ftr" sz="quarter" idx="14"/>
          </p:nvPr>
        </p:nvSpPr>
        <p:spPr/>
        <p:txBody>
          <a:bodyPr/>
          <a:lstStyle/>
          <a:p>
            <a:endParaRPr lang="da-DK" dirty="0"/>
          </a:p>
        </p:txBody>
      </p:sp>
    </p:spTree>
    <p:extLst>
      <p:ext uri="{BB962C8B-B14F-4D97-AF65-F5344CB8AC3E}">
        <p14:creationId xmlns:p14="http://schemas.microsoft.com/office/powerpoint/2010/main" val="78156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Click to edit Master title style</a:t>
            </a:r>
            <a:endParaRPr lang="da-DK"/>
          </a:p>
        </p:txBody>
      </p:sp>
      <p:sp>
        <p:nvSpPr>
          <p:cNvPr id="6" name="TextBox 5"/>
          <p:cNvSpPr txBox="1"/>
          <p:nvPr userDrawn="1"/>
        </p:nvSpPr>
        <p:spPr>
          <a:xfrm>
            <a:off x="-2160355" y="1022476"/>
            <a:ext cx="2012649" cy="473425"/>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da-DK" sz="1000" noProof="1">
                <a:solidFill>
                  <a:schemeClr val="tx1">
                    <a:lumMod val="75000"/>
                    <a:lumOff val="25000"/>
                  </a:schemeClr>
                </a:solidFill>
              </a:rPr>
              <a:t>til AU Passata Light</a:t>
            </a:r>
            <a:endParaRPr lang="da-DK" sz="4799" dirty="0"/>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p:txBody>
          <a:bodyPr/>
          <a:lstStyle/>
          <a:p>
            <a:fld id="{78417F83-4CBA-48F2-BAD0-783AE3701E32}" type="datetimeFigureOut">
              <a:rPr lang="da-DK" smtClean="0"/>
              <a:pPr/>
              <a:t>14.01.2021</a:t>
            </a:fld>
            <a:r>
              <a:rPr lang="da-DK" dirty="0"/>
              <a:t>02-11-2017</a:t>
            </a:r>
          </a:p>
        </p:txBody>
      </p:sp>
      <p:sp>
        <p:nvSpPr>
          <p:cNvPr id="8" name="Footer Placeholder 7" hidden="1"/>
          <p:cNvSpPr>
            <a:spLocks noGrp="1"/>
          </p:cNvSpPr>
          <p:nvPr>
            <p:ph type="ftr" sz="quarter" idx="11"/>
          </p:nvPr>
        </p:nvSpPr>
        <p:spPr/>
        <p:txBody>
          <a:bodyPr/>
          <a:lstStyle/>
          <a:p>
            <a:endParaRPr lang="da-DK"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5820" y="1340768"/>
            <a:ext cx="1224136"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0"/>
          </p:nvPr>
        </p:nvSpPr>
        <p:spPr/>
        <p:txBody>
          <a:bodyPr/>
          <a:lstStyle/>
          <a:p>
            <a:fld id="{78417F83-4CBA-48F2-BAD0-783AE3701E32}" type="datetimeFigureOut">
              <a:rPr lang="da-DK" smtClean="0"/>
              <a:pPr/>
              <a:t>14.01.2021</a:t>
            </a:fld>
            <a:r>
              <a:rPr lang="da-DK" dirty="0"/>
              <a:t>02-11-2017</a:t>
            </a:r>
          </a:p>
        </p:txBody>
      </p:sp>
      <p:sp>
        <p:nvSpPr>
          <p:cNvPr id="4" name="Footer Placeholder 3" hidden="1"/>
          <p:cNvSpPr>
            <a:spLocks noGrp="1"/>
          </p:cNvSpPr>
          <p:nvPr>
            <p:ph type="ftr" sz="quarter" idx="11"/>
          </p:nvPr>
        </p:nvSpPr>
        <p:spPr/>
        <p:txBody>
          <a:bodyPr/>
          <a:lstStyle/>
          <a:p>
            <a:endParaRPr lang="da-DK"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776" y="2163364"/>
            <a:ext cx="2531272" cy="2531272"/>
          </a:xfrm>
          <a:prstGeom prst="rect">
            <a:avLst/>
          </a:prstGeom>
        </p:spPr>
      </p:pic>
      <p:sp>
        <p:nvSpPr>
          <p:cNvPr id="5" name="Date Placeholder 4" hidden="1"/>
          <p:cNvSpPr>
            <a:spLocks noGrp="1"/>
          </p:cNvSpPr>
          <p:nvPr>
            <p:ph type="dt" sz="half" idx="10"/>
          </p:nvPr>
        </p:nvSpPr>
        <p:spPr/>
        <p:txBody>
          <a:bodyPr/>
          <a:lstStyle/>
          <a:p>
            <a:fld id="{78417F83-4CBA-48F2-BAD0-783AE3701E32}" type="datetimeFigureOut">
              <a:rPr lang="da-DK" smtClean="0"/>
              <a:pPr/>
              <a:t>14.01.2021</a:t>
            </a:fld>
            <a:r>
              <a:rPr lang="da-DK" dirty="0"/>
              <a:t>02-11-2017</a:t>
            </a:r>
          </a:p>
        </p:txBody>
      </p:sp>
      <p:sp>
        <p:nvSpPr>
          <p:cNvPr id="7" name="Footer Placeholder 6" hidden="1"/>
          <p:cNvSpPr>
            <a:spLocks noGrp="1"/>
          </p:cNvSpPr>
          <p:nvPr>
            <p:ph type="ftr" sz="quarter" idx="11"/>
          </p:nvPr>
        </p:nvSpPr>
        <p:spPr/>
        <p:txBody>
          <a:bodyPr/>
          <a:lstStyle/>
          <a:p>
            <a:endParaRPr lang="da-DK" dirty="0"/>
          </a:p>
        </p:txBody>
      </p:sp>
      <p:sp>
        <p:nvSpPr>
          <p:cNvPr id="9"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‹nr.›</a:t>
            </a:fld>
            <a:endParaRPr lang="da-DK" dirty="0"/>
          </a:p>
        </p:txBody>
      </p:sp>
    </p:spTree>
    <p:extLst>
      <p:ext uri="{BB962C8B-B14F-4D97-AF65-F5344CB8AC3E}">
        <p14:creationId xmlns:p14="http://schemas.microsoft.com/office/powerpoint/2010/main" val="3797440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34" name="Pladsholder til tekst 2"/>
          <p:cNvSpPr txBox="1">
            <a:spLocks/>
          </p:cNvSpPr>
          <p:nvPr userDrawn="1"/>
        </p:nvSpPr>
        <p:spPr>
          <a:xfrm>
            <a:off x="1090914" y="2098689"/>
            <a:ext cx="12745416"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dirty="0">
                <a:solidFill>
                  <a:schemeClr val="accent6"/>
                </a:solidFill>
                <a:latin typeface="AU Peto" panose="040C0B07020602020301" pitchFamily="82" charset="0"/>
              </a:rPr>
              <a:t>Aarhus</a:t>
            </a:r>
            <a:endParaRPr lang="da-DK"/>
          </a:p>
        </p:txBody>
      </p:sp>
      <p:sp>
        <p:nvSpPr>
          <p:cNvPr id="6" name="Pladsholder til tekst 2"/>
          <p:cNvSpPr txBox="1">
            <a:spLocks/>
          </p:cNvSpPr>
          <p:nvPr userDrawn="1"/>
        </p:nvSpPr>
        <p:spPr>
          <a:xfrm>
            <a:off x="7439540" y="2093600"/>
            <a:ext cx="4356484"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dirty="0" err="1">
                <a:solidFill>
                  <a:schemeClr val="bg1"/>
                </a:solidFill>
                <a:latin typeface="AU Peto" panose="040C0B07020602020301" pitchFamily="82" charset="0"/>
              </a:rPr>
              <a:t>uni</a:t>
            </a:r>
            <a:endParaRPr lang="da-DK" sz="10000" kern="0" dirty="0">
              <a:solidFill>
                <a:schemeClr val="bg1"/>
              </a:solidFill>
              <a:latin typeface="AU Peto" panose="040C0B07020602020301" pitchFamily="82" charset="0"/>
            </a:endParaRPr>
          </a:p>
        </p:txBody>
      </p:sp>
      <p:sp>
        <p:nvSpPr>
          <p:cNvPr id="7" name="Pladsholder til tekst 2"/>
          <p:cNvSpPr txBox="1">
            <a:spLocks/>
          </p:cNvSpPr>
          <p:nvPr userDrawn="1"/>
        </p:nvSpPr>
        <p:spPr>
          <a:xfrm>
            <a:off x="1881492" y="3428550"/>
            <a:ext cx="9289032"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da-DK" sz="10000" kern="0" dirty="0" err="1">
                <a:solidFill>
                  <a:schemeClr val="bg1"/>
                </a:solidFill>
                <a:latin typeface="AU Peto" panose="040C0B07020602020301" pitchFamily="82" charset="0"/>
              </a:rPr>
              <a:t>versiet</a:t>
            </a:r>
            <a:endParaRPr lang="da-DK" sz="10000" dirty="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78417F83-4CBA-48F2-BAD0-783AE3701E32}" type="datetimeFigureOut">
              <a:rPr lang="da-DK" smtClean="0"/>
              <a:pPr/>
              <a:t>14.01.2021</a:t>
            </a:fld>
            <a:r>
              <a:rPr lang="da-DK" dirty="0"/>
              <a:t>02-11-2017</a:t>
            </a:r>
          </a:p>
        </p:txBody>
      </p:sp>
      <p:sp>
        <p:nvSpPr>
          <p:cNvPr id="9" name="Footer Placeholder 6" hidden="1"/>
          <p:cNvSpPr>
            <a:spLocks noGrp="1"/>
          </p:cNvSpPr>
          <p:nvPr>
            <p:ph type="ftr" sz="quarter" idx="11"/>
          </p:nvPr>
        </p:nvSpPr>
        <p:spPr>
          <a:xfrm>
            <a:off x="0" y="7020000"/>
            <a:ext cx="0" cy="0"/>
          </a:xfrm>
        </p:spPr>
        <p:txBody>
          <a:bodyPr/>
          <a:lstStyle/>
          <a:p>
            <a:endParaRPr lang="da-DK" dirty="0"/>
          </a:p>
        </p:txBody>
      </p:sp>
      <p:sp>
        <p:nvSpPr>
          <p:cNvPr id="10"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‹nr.›</a:t>
            </a:fld>
            <a:endParaRPr lang="da-DK" dirty="0"/>
          </a:p>
        </p:txBody>
      </p:sp>
    </p:spTree>
    <p:extLst>
      <p:ext uri="{BB962C8B-B14F-4D97-AF65-F5344CB8AC3E}">
        <p14:creationId xmlns:p14="http://schemas.microsoft.com/office/powerpoint/2010/main" val="926240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19" name="White Top Rectangle"/>
          <p:cNvSpPr>
            <a:spLocks noChangeArrowheads="1"/>
          </p:cNvSpPr>
          <p:nvPr userDrawn="1"/>
        </p:nvSpPr>
        <p:spPr bwMode="auto">
          <a:xfrm>
            <a:off x="985838" y="3443622"/>
            <a:ext cx="648000" cy="46800"/>
          </a:xfrm>
          <a:prstGeom prst="rect">
            <a:avLst/>
          </a:prstGeom>
          <a:solidFill>
            <a:schemeClr val="bg1"/>
          </a:solidFill>
          <a:ln w="9525">
            <a:noFill/>
            <a:miter lim="800000"/>
            <a:headEnd/>
            <a:tailEnd/>
          </a:ln>
          <a:effectLst/>
        </p:spPr>
        <p:txBody>
          <a:bodyPr wrap="none" anchor="ctr"/>
          <a:lstStyle/>
          <a:p>
            <a:pPr>
              <a:defRPr/>
            </a:pPr>
            <a:endParaRPr lang="da-DK" sz="4799" dirty="0"/>
          </a:p>
        </p:txBody>
      </p:sp>
      <p:sp>
        <p:nvSpPr>
          <p:cNvPr id="34819" name="Title 1"/>
          <p:cNvSpPr>
            <a:spLocks noGrp="1" noChangeArrowheads="1"/>
          </p:cNvSpPr>
          <p:nvPr>
            <p:ph type="ctrTitle"/>
          </p:nvPr>
        </p:nvSpPr>
        <p:spPr>
          <a:xfrm>
            <a:off x="981844" y="1520315"/>
            <a:ext cx="9543307" cy="1779553"/>
          </a:xfrm>
        </p:spPr>
        <p:txBody>
          <a:bodyPr wrap="square" anchor="b" anchorCtr="0">
            <a:no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4" name="Text Placeholder 3"/>
          <p:cNvSpPr>
            <a:spLocks noGrp="1"/>
          </p:cNvSpPr>
          <p:nvPr>
            <p:ph type="body" sz="quarter" idx="11"/>
          </p:nvPr>
        </p:nvSpPr>
        <p:spPr>
          <a:xfrm>
            <a:off x="985838" y="3715431"/>
            <a:ext cx="7161212" cy="1746085"/>
          </a:xfrm>
        </p:spPr>
        <p:txBody>
          <a:bodyPr/>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Click to edit Master text styles</a:t>
            </a:r>
            <a:endParaRPr lang="da-DK"/>
          </a:p>
        </p:txBody>
      </p:sp>
      <p:sp>
        <p:nvSpPr>
          <p:cNvPr id="22" name="TextBox 21"/>
          <p:cNvSpPr txBox="1"/>
          <p:nvPr userDrawn="1"/>
        </p:nvSpPr>
        <p:spPr>
          <a:xfrm>
            <a:off x="-2160355" y="2132856"/>
            <a:ext cx="2012649" cy="738664"/>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br>
              <a:rPr lang="en-GB" sz="1000" noProof="1">
                <a:solidFill>
                  <a:schemeClr val="tx1">
                    <a:lumMod val="75000"/>
                    <a:lumOff val="25000"/>
                  </a:schemeClr>
                </a:solidFill>
              </a:rPr>
            </a:br>
            <a:r>
              <a:rPr lang="da-DK" sz="1000" noProof="1">
                <a:solidFill>
                  <a:schemeClr val="tx1">
                    <a:lumMod val="75000"/>
                    <a:lumOff val="25000"/>
                  </a:schemeClr>
                </a:solidFill>
              </a:rPr>
              <a:t>til AU Passata bold</a:t>
            </a:r>
            <a:endParaRPr lang="da-DK" sz="4799" dirty="0"/>
          </a:p>
        </p:txBody>
      </p:sp>
      <p:sp>
        <p:nvSpPr>
          <p:cNvPr id="38"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bg1"/>
                </a:solidFill>
                <a:latin typeface="AU Passata Light" pitchFamily="34" charset="0"/>
              </a:rPr>
              <a:t>Institut for Klinisk Medicin</a:t>
            </a:r>
          </a:p>
        </p:txBody>
      </p:sp>
      <p:sp>
        <p:nvSpPr>
          <p:cNvPr id="43"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sp>
        <p:nvSpPr>
          <p:cNvPr id="39"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bg1"/>
                </a:solidFill>
                <a:latin typeface="+mn-lt"/>
              </a:rPr>
              <a:t>2. november 2017</a:t>
            </a:r>
          </a:p>
        </p:txBody>
      </p:sp>
      <p:sp>
        <p:nvSpPr>
          <p:cNvPr id="41"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bg1"/>
                </a:solidFill>
                <a:latin typeface="+mn-lt"/>
              </a:rPr>
              <a:t>Klinisk professor</a:t>
            </a:r>
          </a:p>
        </p:txBody>
      </p:sp>
      <p:sp>
        <p:nvSpPr>
          <p:cNvPr id="40"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da-DK" sz="700" b="0" cap="all" baseline="0" dirty="0">
                <a:solidFill>
                  <a:schemeClr val="bg1"/>
                </a:solidFill>
                <a:latin typeface="+mn-lt"/>
              </a:rPr>
              <a:t>REGIONALT BRYSTKRÆFTMØDE</a:t>
            </a:r>
          </a:p>
        </p:txBody>
      </p:sp>
      <p:sp>
        <p:nvSpPr>
          <p:cNvPr id="42"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bg1"/>
                </a:solidFill>
                <a:latin typeface="+mn-lt"/>
              </a:rPr>
              <a:t>Signe Borgquist</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stre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pic>
        <p:nvPicPr>
          <p:cNvPr id="897143562" name="SecondaryLogo"/>
          <p:cNvPicPr>
            <a:picLocks noChangeAspect="1"/>
          </p:cNvPicPr>
          <p:nvPr/>
        </p:nvPicPr>
        <p:blipFill>
          <a:blip r:embed="rId4"/>
          <a:stretch>
            <a:fillRect/>
          </a:stretch>
        </p:blipFill>
        <p:spPr>
          <a:xfrm>
            <a:off x="10206000" y="5997600"/>
            <a:ext cx="1658237" cy="558000"/>
          </a:xfrm>
          <a:prstGeom prst="rect">
            <a:avLst/>
          </a:prstGeom>
        </p:spPr>
      </p:pic>
      <p:sp>
        <p:nvSpPr>
          <p:cNvPr id="5" name="Slide Number Placeholder 4"/>
          <p:cNvSpPr>
            <a:spLocks noGrp="1"/>
          </p:cNvSpPr>
          <p:nvPr>
            <p:ph type="sldNum" sz="quarter" idx="14"/>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2"/>
          </p:nvPr>
        </p:nvSpPr>
        <p:spPr/>
        <p:txBody>
          <a:bodyPr/>
          <a:lstStyle/>
          <a:p>
            <a:fld id="{78417F83-4CBA-48F2-BAD0-783AE3701E32}" type="datetimeFigureOut">
              <a:rPr lang="da-DK" smtClean="0"/>
              <a:pPr/>
              <a:t>14.01.2021</a:t>
            </a:fld>
            <a:r>
              <a:rPr lang="da-DK" dirty="0"/>
              <a:t>02-11-2017</a:t>
            </a:r>
          </a:p>
        </p:txBody>
      </p:sp>
      <p:sp>
        <p:nvSpPr>
          <p:cNvPr id="3" name="Footer Placeholder 2" hidden="1"/>
          <p:cNvSpPr>
            <a:spLocks noGrp="1"/>
          </p:cNvSpPr>
          <p:nvPr>
            <p:ph type="ftr" sz="quarter" idx="13"/>
          </p:nvPr>
        </p:nvSpPr>
        <p:spPr/>
        <p:txBody>
          <a:bodyPr/>
          <a:lstStyle/>
          <a:p>
            <a:endParaRPr lang="da-DK" dirty="0"/>
          </a:p>
        </p:txBody>
      </p:sp>
    </p:spTree>
    <p:extLst>
      <p:ext uri="{BB962C8B-B14F-4D97-AF65-F5344CB8AC3E}">
        <p14:creationId xmlns:p14="http://schemas.microsoft.com/office/powerpoint/2010/main" val="1127008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5" name="LAN_AUWBreak"/>
          <p:cNvSpPr/>
          <p:nvPr userDrawn="1"/>
        </p:nvSpPr>
        <p:spPr bwMode="auto">
          <a:xfrm>
            <a:off x="6022613" y="2804400"/>
            <a:ext cx="65" cy="757567"/>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4000" b="0" i="0" u="none" strike="noStrike" cap="all" normalizeH="0" baseline="0" noProof="1">
                <a:ln>
                  <a:noFill/>
                </a:ln>
                <a:solidFill>
                  <a:schemeClr val="bg1"/>
                </a:solidFill>
                <a:effectLst/>
                <a:latin typeface="AU Passata" pitchFamily="34" charset="0"/>
              </a:rPr>
              <a:t>Aarhus 
Universitet</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8268" y="2864711"/>
            <a:ext cx="222840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78417F83-4CBA-48F2-BAD0-783AE3701E32}" type="datetimeFigureOut">
              <a:rPr lang="da-DK" smtClean="0"/>
              <a:pPr/>
              <a:t>14.01.2021</a:t>
            </a:fld>
            <a:r>
              <a:rPr lang="da-DK" dirty="0"/>
              <a:t>02-11-2017</a:t>
            </a:r>
          </a:p>
        </p:txBody>
      </p:sp>
      <p:sp>
        <p:nvSpPr>
          <p:cNvPr id="9" name="Footer Placeholder 6" hidden="1"/>
          <p:cNvSpPr>
            <a:spLocks noGrp="1"/>
          </p:cNvSpPr>
          <p:nvPr>
            <p:ph type="ftr" sz="quarter" idx="11"/>
          </p:nvPr>
        </p:nvSpPr>
        <p:spPr>
          <a:xfrm>
            <a:off x="0" y="7020000"/>
            <a:ext cx="0" cy="0"/>
          </a:xfrm>
        </p:spPr>
        <p:txBody>
          <a:bodyPr/>
          <a:lstStyle/>
          <a:p>
            <a:endParaRPr lang="da-DK" dirty="0"/>
          </a:p>
        </p:txBody>
      </p:sp>
      <p:sp>
        <p:nvSpPr>
          <p:cNvPr id="10"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‹nr.›</a:t>
            </a:fld>
            <a:endParaRPr lang="da-DK" dirty="0"/>
          </a:p>
        </p:txBody>
      </p:sp>
    </p:spTree>
    <p:extLst>
      <p:ext uri="{BB962C8B-B14F-4D97-AF65-F5344CB8AC3E}">
        <p14:creationId xmlns:p14="http://schemas.microsoft.com/office/powerpoint/2010/main" val="4128896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Tree>
    <p:extLst>
      <p:ext uri="{BB962C8B-B14F-4D97-AF65-F5344CB8AC3E}">
        <p14:creationId xmlns:p14="http://schemas.microsoft.com/office/powerpoint/2010/main" val="2175663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830" y="274544"/>
            <a:ext cx="10969173" cy="1143000"/>
          </a:xfrm>
          <a:prstGeom prst="rect">
            <a:avLst/>
          </a:prstGeom>
        </p:spPr>
        <p:txBody>
          <a:bodyPr vert="horz"/>
          <a:lstStyle/>
          <a:p>
            <a:r>
              <a:rPr lang="sv-SE"/>
              <a:t>Click to edit Master title style</a:t>
            </a:r>
            <a:endParaRPr lang="en-US"/>
          </a:p>
        </p:txBody>
      </p:sp>
    </p:spTree>
    <p:extLst>
      <p:ext uri="{BB962C8B-B14F-4D97-AF65-F5344CB8AC3E}">
        <p14:creationId xmlns:p14="http://schemas.microsoft.com/office/powerpoint/2010/main" val="12015916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Click to edit Master title style</a:t>
            </a:r>
            <a:endParaRPr lang="en-US"/>
          </a:p>
        </p:txBody>
      </p:sp>
      <p:sp>
        <p:nvSpPr>
          <p:cNvPr id="3" name="Content Placeholder 2"/>
          <p:cNvSpPr>
            <a:spLocks noGrp="1"/>
          </p:cNvSpPr>
          <p:nvPr>
            <p:ph idx="1"/>
          </p:nvPr>
        </p:nvSpPr>
        <p:spPr/>
        <p:txBody>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10"/>
          </p:nvPr>
        </p:nvSpPr>
        <p:spPr/>
        <p:txBody>
          <a:bodyPr/>
          <a:lstStyle/>
          <a:p>
            <a:r>
              <a:rPr lang="da-DK"/>
              <a:t>10.okt. 2017</a:t>
            </a:r>
            <a:endParaRPr lang="en-US"/>
          </a:p>
        </p:txBody>
      </p:sp>
      <p:sp>
        <p:nvSpPr>
          <p:cNvPr id="5" name="Footer Placeholder 4"/>
          <p:cNvSpPr>
            <a:spLocks noGrp="1"/>
          </p:cNvSpPr>
          <p:nvPr>
            <p:ph type="ftr" sz="quarter" idx="11"/>
          </p:nvPr>
        </p:nvSpPr>
        <p:spPr/>
        <p:txBody>
          <a:bodyPr/>
          <a:lstStyle/>
          <a:p>
            <a:r>
              <a:rPr lang="en-US"/>
              <a:t>Signe Borgquist</a:t>
            </a:r>
          </a:p>
        </p:txBody>
      </p:sp>
      <p:sp>
        <p:nvSpPr>
          <p:cNvPr id="6" name="Slide Number Placeholder 5"/>
          <p:cNvSpPr>
            <a:spLocks noGrp="1"/>
          </p:cNvSpPr>
          <p:nvPr>
            <p:ph type="sldNum" sz="quarter" idx="12"/>
          </p:nvPr>
        </p:nvSpPr>
        <p:spPr>
          <a:xfrm>
            <a:off x="11807992" y="6581497"/>
            <a:ext cx="252000" cy="146194"/>
          </a:xfrm>
        </p:spPr>
        <p:txBody>
          <a:bodyPr/>
          <a:lstStyle/>
          <a:p>
            <a:fld id="{CC1CF00E-323E-9749-BFF0-6602DB3B5E78}" type="slidenum">
              <a:rPr lang="en-US" smtClean="0"/>
              <a:t>‹nr.›</a:t>
            </a:fld>
            <a:endParaRPr lang="en-US"/>
          </a:p>
        </p:txBody>
      </p:sp>
    </p:spTree>
    <p:extLst>
      <p:ext uri="{BB962C8B-B14F-4D97-AF65-F5344CB8AC3E}">
        <p14:creationId xmlns:p14="http://schemas.microsoft.com/office/powerpoint/2010/main" val="1192203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10517" y="2005357"/>
            <a:ext cx="5172189" cy="3886571"/>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989078" y="2005357"/>
            <a:ext cx="5172189" cy="3886571"/>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44349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optekst, overskrift og indhold_HVI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19906" y="1799583"/>
            <a:ext cx="10078687" cy="719833"/>
          </a:xfrm>
        </p:spPr>
        <p:txBody>
          <a:bodyPr/>
          <a:lstStyle>
            <a:lvl1pPr>
              <a:defRPr/>
            </a:lvl1pPr>
          </a:lstStyle>
          <a:p>
            <a:r>
              <a:rPr lang="da-DK" dirty="0"/>
              <a:t>Skriv overskrift her</a:t>
            </a:r>
          </a:p>
        </p:txBody>
      </p:sp>
      <p:sp>
        <p:nvSpPr>
          <p:cNvPr id="5" name="Pladsholder til indhold 4"/>
          <p:cNvSpPr>
            <a:spLocks noGrp="1"/>
          </p:cNvSpPr>
          <p:nvPr>
            <p:ph sz="quarter" idx="11" hasCustomPrompt="1"/>
          </p:nvPr>
        </p:nvSpPr>
        <p:spPr>
          <a:xfrm>
            <a:off x="719906" y="2699375"/>
            <a:ext cx="10078687" cy="3599167"/>
          </a:xfrm>
        </p:spPr>
        <p:txBody>
          <a:bodyPr anchor="t" anchorCtr="0"/>
          <a:lstStyle/>
          <a:p>
            <a:pPr lvl="0"/>
            <a:r>
              <a:rPr lang="da-DK" altLang="da-DK" dirty="0"/>
              <a:t>Skriv tekst eller klik på ikon for at tilføje indhold</a:t>
            </a:r>
          </a:p>
        </p:txBody>
      </p:sp>
      <p:sp>
        <p:nvSpPr>
          <p:cNvPr id="4" name="Pladsholder til tekst 3"/>
          <p:cNvSpPr>
            <a:spLocks noGrp="1"/>
          </p:cNvSpPr>
          <p:nvPr>
            <p:ph type="body" sz="quarter" idx="12" hasCustomPrompt="1"/>
          </p:nvPr>
        </p:nvSpPr>
        <p:spPr>
          <a:xfrm>
            <a:off x="0" y="1187726"/>
            <a:ext cx="2026083" cy="450101"/>
          </a:xfrm>
          <a:solidFill>
            <a:schemeClr val="accent3"/>
          </a:solidFill>
          <a:ln>
            <a:noFill/>
          </a:ln>
        </p:spPr>
        <p:txBody>
          <a:bodyPr wrap="none" lIns="720000" tIns="71998" rIns="180000" bIns="71998">
            <a:spAutoFit/>
          </a:bodyPr>
          <a:lstStyle>
            <a:lvl1pPr marL="0" indent="0">
              <a:buNone/>
              <a:defRPr sz="2000" b="1" baseline="0">
                <a:solidFill>
                  <a:schemeClr val="bg1"/>
                </a:solidFill>
              </a:defRPr>
            </a:lvl1pPr>
            <a:lvl2pPr marL="833779" indent="0">
              <a:buNone/>
              <a:defRPr b="1">
                <a:solidFill>
                  <a:schemeClr val="bg1"/>
                </a:solidFill>
              </a:defRPr>
            </a:lvl2pPr>
            <a:lvl3pPr marL="1549051" indent="0">
              <a:buNone/>
              <a:defRPr b="1">
                <a:solidFill>
                  <a:schemeClr val="bg1"/>
                </a:solidFill>
              </a:defRPr>
            </a:lvl3pPr>
            <a:lvl4pPr marL="2279136" indent="0">
              <a:buNone/>
              <a:defRPr b="1">
                <a:solidFill>
                  <a:schemeClr val="bg1"/>
                </a:solidFill>
              </a:defRPr>
            </a:lvl4pPr>
            <a:lvl5pPr marL="2873786" indent="0">
              <a:buNone/>
              <a:defRPr b="1">
                <a:solidFill>
                  <a:schemeClr val="bg1"/>
                </a:solidFill>
              </a:defRPr>
            </a:lvl5pPr>
          </a:lstStyle>
          <a:p>
            <a:pPr lvl="0"/>
            <a:r>
              <a:rPr lang="da-DK" dirty="0"/>
              <a:t>SKRIV HER</a:t>
            </a:r>
          </a:p>
        </p:txBody>
      </p:sp>
    </p:spTree>
    <p:extLst>
      <p:ext uri="{BB962C8B-B14F-4D97-AF65-F5344CB8AC3E}">
        <p14:creationId xmlns:p14="http://schemas.microsoft.com/office/powerpoint/2010/main" val="899927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19906" y="1187725"/>
            <a:ext cx="10078687" cy="899792"/>
          </a:xfrm>
        </p:spPr>
        <p:txBody>
          <a:bodyPr anchor="t" anchorCtr="0"/>
          <a:lstStyle>
            <a:lvl1pPr>
              <a:defRPr baseline="0"/>
            </a:lvl1pPr>
          </a:lstStyle>
          <a:p>
            <a:r>
              <a:rPr lang="da-DK" dirty="0"/>
              <a:t>Skriv overskrift her</a:t>
            </a:r>
          </a:p>
        </p:txBody>
      </p:sp>
      <p:sp>
        <p:nvSpPr>
          <p:cNvPr id="3" name="Pladsholder til indhold 2"/>
          <p:cNvSpPr>
            <a:spLocks noGrp="1" noChangeAspect="1"/>
          </p:cNvSpPr>
          <p:nvPr>
            <p:ph sz="half" idx="1" hasCustomPrompt="1"/>
          </p:nvPr>
        </p:nvSpPr>
        <p:spPr>
          <a:xfrm>
            <a:off x="719906" y="2159002"/>
            <a:ext cx="4859367" cy="4031067"/>
          </a:xfrm>
        </p:spPr>
        <p:txBody>
          <a:bodyPr anchor="t" anchorCtr="0"/>
          <a:lstStyle>
            <a:lvl1pPr>
              <a:defRPr sz="3199"/>
            </a:lvl1pPr>
            <a:lvl2pPr marL="628524" indent="-271409">
              <a:defRPr sz="3199"/>
            </a:lvl2pPr>
            <a:lvl3pPr marL="985641" indent="-269821">
              <a:defRPr sz="2599"/>
            </a:lvl3pPr>
            <a:lvl4pPr marL="1342756" indent="-269821">
              <a:defRPr sz="2200"/>
            </a:lvl4pPr>
            <a:lvl5pPr marL="1701460" indent="-269821">
              <a:defRPr sz="1800"/>
            </a:lvl5pPr>
            <a:lvl6pPr>
              <a:defRPr sz="2400"/>
            </a:lvl6pPr>
            <a:lvl7pPr>
              <a:defRPr sz="2400"/>
            </a:lvl7pPr>
            <a:lvl8pPr>
              <a:defRPr sz="2400"/>
            </a:lvl8pPr>
            <a:lvl9pPr>
              <a:defRPr sz="2400"/>
            </a:lvl9pPr>
          </a:lstStyle>
          <a:p>
            <a:pPr lvl="0"/>
            <a:r>
              <a:rPr lang="da-DK" altLang="da-DK" dirty="0"/>
              <a:t>Skriv tekst eller klik </a:t>
            </a:r>
            <a:br>
              <a:rPr lang="da-DK" altLang="da-DK" dirty="0"/>
            </a:br>
            <a:r>
              <a:rPr lang="da-DK" altLang="da-DK" dirty="0"/>
              <a:t>på ikon for at tilføje indhold</a:t>
            </a:r>
          </a:p>
        </p:txBody>
      </p:sp>
      <p:sp>
        <p:nvSpPr>
          <p:cNvPr id="6" name="Pladsholder til indhold 2"/>
          <p:cNvSpPr>
            <a:spLocks noGrp="1" noChangeAspect="1"/>
          </p:cNvSpPr>
          <p:nvPr>
            <p:ph sz="half" idx="10" hasCustomPrompt="1"/>
          </p:nvPr>
        </p:nvSpPr>
        <p:spPr>
          <a:xfrm>
            <a:off x="5939226" y="2159500"/>
            <a:ext cx="4859367" cy="4031067"/>
          </a:xfrm>
        </p:spPr>
        <p:txBody>
          <a:bodyPr anchor="t" anchorCtr="0"/>
          <a:lstStyle>
            <a:lvl1pPr>
              <a:defRPr sz="3199"/>
            </a:lvl1pPr>
            <a:lvl2pPr marL="357117" indent="-357117">
              <a:defRPr sz="3199"/>
            </a:lvl2pPr>
            <a:lvl3pPr marL="985641" indent="-269821">
              <a:defRPr sz="2599"/>
            </a:lvl3pPr>
            <a:lvl4pPr marL="1342756" indent="-269821">
              <a:defRPr sz="2200"/>
            </a:lvl4pPr>
            <a:lvl5pPr marL="1701460" indent="-269821">
              <a:defRPr sz="1800"/>
            </a:lvl5pPr>
            <a:lvl6pPr>
              <a:defRPr sz="2400"/>
            </a:lvl6pPr>
            <a:lvl7pPr>
              <a:defRPr sz="2400"/>
            </a:lvl7pPr>
            <a:lvl8pPr>
              <a:defRPr sz="2400"/>
            </a:lvl8pPr>
            <a:lvl9pPr>
              <a:defRPr sz="2400"/>
            </a:lvl9pPr>
          </a:lstStyle>
          <a:p>
            <a:pPr lvl="1"/>
            <a:r>
              <a:rPr lang="da-DK" altLang="da-DK" dirty="0"/>
              <a:t>skriv tekst i </a:t>
            </a:r>
            <a:r>
              <a:rPr lang="da-DK" altLang="da-DK" dirty="0" err="1"/>
              <a:t>bullit</a:t>
            </a:r>
            <a:r>
              <a:rPr lang="da-DK" altLang="da-DK" dirty="0"/>
              <a:t>-form</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3491358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Overskrift og tre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19906" y="1187725"/>
            <a:ext cx="10078687" cy="899792"/>
          </a:xfrm>
        </p:spPr>
        <p:txBody>
          <a:bodyPr anchor="t" anchorCtr="0"/>
          <a:lstStyle>
            <a:lvl1pPr>
              <a:defRPr/>
            </a:lvl1pPr>
          </a:lstStyle>
          <a:p>
            <a:r>
              <a:rPr lang="da-DK" dirty="0"/>
              <a:t>Skriv overskrift her</a:t>
            </a:r>
          </a:p>
        </p:txBody>
      </p:sp>
      <p:sp>
        <p:nvSpPr>
          <p:cNvPr id="3" name="Pladsholder til indhold 2"/>
          <p:cNvSpPr>
            <a:spLocks noGrp="1"/>
          </p:cNvSpPr>
          <p:nvPr>
            <p:ph sz="half" idx="1" hasCustomPrompt="1"/>
          </p:nvPr>
        </p:nvSpPr>
        <p:spPr>
          <a:xfrm>
            <a:off x="719906" y="2159002"/>
            <a:ext cx="3239578" cy="4031067"/>
          </a:xfrm>
        </p:spPr>
        <p:txBody>
          <a:bodyPr anchor="t" anchorCtr="0"/>
          <a:lstStyle>
            <a:lvl1pPr marL="0" indent="0">
              <a:buNone/>
              <a:defRPr sz="2599"/>
            </a:lvl1pPr>
            <a:lvl2pPr marL="182526" indent="-182526">
              <a:defRPr sz="2599"/>
            </a:lvl2pPr>
            <a:lvl3pPr marL="1549051" indent="0">
              <a:buNone/>
              <a:defRPr sz="2699"/>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0"/>
            <a:endParaRPr lang="da-DK" altLang="da-DK" dirty="0"/>
          </a:p>
        </p:txBody>
      </p:sp>
      <p:sp>
        <p:nvSpPr>
          <p:cNvPr id="5" name="Pladsholder til indhold 2"/>
          <p:cNvSpPr>
            <a:spLocks noGrp="1"/>
          </p:cNvSpPr>
          <p:nvPr>
            <p:ph sz="half" idx="10" hasCustomPrompt="1"/>
          </p:nvPr>
        </p:nvSpPr>
        <p:spPr>
          <a:xfrm>
            <a:off x="4139461" y="2159500"/>
            <a:ext cx="3239578" cy="4031067"/>
          </a:xfrm>
        </p:spPr>
        <p:txBody>
          <a:bodyPr anchor="t" anchorCtr="0"/>
          <a:lstStyle>
            <a:lvl1pPr marL="0" indent="0">
              <a:buNone/>
              <a:defRPr sz="25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0"/>
            <a:endParaRPr lang="da-DK" altLang="da-DK" dirty="0"/>
          </a:p>
        </p:txBody>
      </p:sp>
      <p:sp>
        <p:nvSpPr>
          <p:cNvPr id="6" name="Pladsholder til indhold 2"/>
          <p:cNvSpPr>
            <a:spLocks noGrp="1"/>
          </p:cNvSpPr>
          <p:nvPr>
            <p:ph sz="half" idx="11" hasCustomPrompt="1"/>
          </p:nvPr>
        </p:nvSpPr>
        <p:spPr>
          <a:xfrm>
            <a:off x="7559015" y="2159500"/>
            <a:ext cx="3239578" cy="4031067"/>
          </a:xfrm>
        </p:spPr>
        <p:txBody>
          <a:bodyPr anchor="t" anchorCtr="0"/>
          <a:lstStyle>
            <a:lvl1pPr marL="0" indent="0">
              <a:buNone/>
              <a:defRPr sz="25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0"/>
            <a:endParaRPr lang="da-DK" altLang="da-DK" dirty="0"/>
          </a:p>
        </p:txBody>
      </p:sp>
    </p:spTree>
    <p:extLst>
      <p:ext uri="{BB962C8B-B14F-4D97-AF65-F5344CB8AC3E}">
        <p14:creationId xmlns:p14="http://schemas.microsoft.com/office/powerpoint/2010/main" val="954284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14" name="TextBox 13"/>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bg1"/>
                </a:solidFill>
                <a:latin typeface="AU Passata Light" pitchFamily="34" charset="0"/>
              </a:rPr>
              <a:t>Institut for Klinisk Medicin</a:t>
            </a:r>
          </a:p>
        </p:txBody>
      </p:sp>
      <p:sp>
        <p:nvSpPr>
          <p:cNvPr id="30"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Aarhus
Universitet</a:t>
            </a:r>
          </a:p>
        </p:txBody>
      </p:sp>
      <p:sp>
        <p:nvSpPr>
          <p:cNvPr id="26"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bg1"/>
                </a:solidFill>
                <a:latin typeface="+mn-lt"/>
              </a:rPr>
              <a:t>2. november 2017</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bg1"/>
                </a:solidFill>
                <a:latin typeface="+mn-lt"/>
              </a:rPr>
              <a:t>Klinisk professor</a:t>
            </a:r>
          </a:p>
        </p:txBody>
      </p:sp>
      <p:sp>
        <p:nvSpPr>
          <p:cNvPr id="27"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da-DK" sz="700" b="0" cap="all" baseline="0" dirty="0">
                <a:solidFill>
                  <a:schemeClr val="bg1"/>
                </a:solidFill>
                <a:latin typeface="+mn-lt"/>
              </a:rPr>
              <a:t>REGIONALT BRYSTKRÆFTMØDE</a:t>
            </a:r>
          </a:p>
        </p:txBody>
      </p:sp>
      <p:sp>
        <p:nvSpPr>
          <p:cNvPr id="29"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bg1"/>
                </a:solidFill>
                <a:latin typeface="+mn-lt"/>
              </a:rPr>
              <a:t>Signe Borgquist</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pic>
        <p:nvPicPr>
          <p:cNvPr id="499202221" name="SecondaryLogo"/>
          <p:cNvPicPr>
            <a:picLocks noChangeAspect="1"/>
          </p:cNvPicPr>
          <p:nvPr/>
        </p:nvPicPr>
        <p:blipFill>
          <a:blip r:embed="rId4"/>
          <a:stretch>
            <a:fillRect/>
          </a:stretch>
        </p:blipFill>
        <p:spPr>
          <a:xfrm>
            <a:off x="10206000" y="5997600"/>
            <a:ext cx="1658237" cy="558000"/>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0"/>
          </p:nvPr>
        </p:nvSpPr>
        <p:spPr/>
        <p:txBody>
          <a:bodyPr/>
          <a:lstStyle/>
          <a:p>
            <a:fld id="{78417F83-4CBA-48F2-BAD0-783AE3701E32}" type="datetimeFigureOut">
              <a:rPr lang="da-DK" smtClean="0"/>
              <a:pPr/>
              <a:t>14.01.2021</a:t>
            </a:fld>
            <a:r>
              <a:rPr lang="da-DK" dirty="0"/>
              <a:t>02-11-2017</a:t>
            </a:r>
          </a:p>
        </p:txBody>
      </p:sp>
      <p:sp>
        <p:nvSpPr>
          <p:cNvPr id="3" name="Footer Placeholder 2"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200739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da-DK" dirty="0"/>
              <a:t>Click to edit Master title style</a:t>
            </a:r>
            <a:endParaRPr lang="da-DK"/>
          </a:p>
        </p:txBody>
      </p:sp>
      <p:sp>
        <p:nvSpPr>
          <p:cNvPr id="3" name="Content Placeholder 2"/>
          <p:cNvSpPr>
            <a:spLocks noGrp="1"/>
          </p:cNvSpPr>
          <p:nvPr>
            <p:ph idx="1"/>
          </p:nvPr>
        </p:nvSpPr>
        <p:spPr>
          <a:xfrm>
            <a:off x="985838" y="1960079"/>
            <a:ext cx="10220325" cy="3937484"/>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5" name="TextBox 4"/>
          <p:cNvSpPr txBox="1"/>
          <p:nvPr userDrawn="1"/>
        </p:nvSpPr>
        <p:spPr>
          <a:xfrm>
            <a:off x="-1973598" y="340161"/>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 </a:t>
            </a:r>
            <a:endParaRPr lang="da-DK"/>
          </a:p>
          <a:p>
            <a:pPr algn="r">
              <a:lnSpc>
                <a:spcPct val="100000"/>
              </a:lnSpc>
            </a:pPr>
            <a:r>
              <a:rPr lang="da-DK" sz="1000" baseline="0" noProof="1">
                <a:solidFill>
                  <a:schemeClr val="tx1">
                    <a:lumMod val="75000"/>
                    <a:lumOff val="25000"/>
                  </a:schemeClr>
                </a:solidFill>
              </a:rPr>
              <a:t>ændr 2. linje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p:txBody>
          <a:bodyPr/>
          <a:lstStyle/>
          <a:p>
            <a:fld id="{78417F83-4CBA-48F2-BAD0-783AE3701E32}" type="datetimeFigureOut">
              <a:rPr lang="da-DK" smtClean="0"/>
              <a:pPr/>
              <a:t>14.01.2021</a:t>
            </a:fld>
            <a:r>
              <a:rPr lang="da-DK" dirty="0"/>
              <a:t>02-11-2017</a:t>
            </a:r>
          </a:p>
        </p:txBody>
      </p:sp>
      <p:sp>
        <p:nvSpPr>
          <p:cNvPr id="8" name="Footer Placeholder 7" hidden="1"/>
          <p:cNvSpPr>
            <a:spLocks noGrp="1"/>
          </p:cNvSpPr>
          <p:nvPr>
            <p:ph type="ftr" sz="quarter" idx="11"/>
          </p:nvPr>
        </p:nvSpPr>
        <p:spPr/>
        <p:txBody>
          <a:bodyPr/>
          <a:lstStyle/>
          <a:p>
            <a:endParaRPr lang="da-DK"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3200"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6"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4" name="Title 1"/>
          <p:cNvSpPr>
            <a:spLocks noGrp="1"/>
          </p:cNvSpPr>
          <p:nvPr>
            <p:ph type="title"/>
          </p:nvPr>
        </p:nvSpPr>
        <p:spPr>
          <a:xfrm>
            <a:off x="315913" y="228627"/>
            <a:ext cx="11556000" cy="752101"/>
          </a:xfrm>
        </p:spPr>
        <p:txBody>
          <a:bodyPr anchor="t" anchorCtr="0"/>
          <a:lstStyle/>
          <a:p>
            <a:r>
              <a:rPr lang="da-DK" dirty="0"/>
              <a:t>Click to edit Master title style</a:t>
            </a:r>
            <a:endParaRPr lang="da-DK"/>
          </a:p>
        </p:txBody>
      </p:sp>
      <p:sp>
        <p:nvSpPr>
          <p:cNvPr id="3" name="Content Placeholder 2"/>
          <p:cNvSpPr>
            <a:spLocks noGrp="1"/>
          </p:cNvSpPr>
          <p:nvPr>
            <p:ph idx="1"/>
          </p:nvPr>
        </p:nvSpPr>
        <p:spPr>
          <a:xfrm>
            <a:off x="985838" y="1373021"/>
            <a:ext cx="10220325" cy="4521366"/>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18" name="TextBox 17"/>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dirty="0"/>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p:txBody>
          <a:bodyPr/>
          <a:lstStyle/>
          <a:p>
            <a:fld id="{78417F83-4CBA-48F2-BAD0-783AE3701E32}" type="datetimeFigureOut">
              <a:rPr lang="da-DK" smtClean="0"/>
              <a:pPr/>
              <a:t>14.01.2021</a:t>
            </a:fld>
            <a:r>
              <a:rPr lang="da-DK" dirty="0"/>
              <a:t>02-11-2017</a:t>
            </a:r>
          </a:p>
        </p:txBody>
      </p:sp>
      <p:sp>
        <p:nvSpPr>
          <p:cNvPr id="8" name="Footer Placeholder 7"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3997128513"/>
      </p:ext>
    </p:extLst>
  </p:cSld>
  <p:clrMapOvr>
    <a:masterClrMapping/>
  </p:clrMapOvr>
  <p:extLst>
    <p:ext uri="{DCECCB84-F9BA-43D5-87BE-67443E8EF086}">
      <p15:sldGuideLst xmlns:p15="http://schemas.microsoft.com/office/powerpoint/2012/main">
        <p15:guide id="1" orient="horz" pos="865" userDrawn="1">
          <p15:clr>
            <a:srgbClr val="00000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3200"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5"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2" name="Title 1"/>
          <p:cNvSpPr>
            <a:spLocks noGrp="1"/>
          </p:cNvSpPr>
          <p:nvPr>
            <p:ph type="title" hasCustomPrompt="1"/>
          </p:nvPr>
        </p:nvSpPr>
        <p:spPr>
          <a:xfrm>
            <a:off x="316800" y="230400"/>
            <a:ext cx="5644263" cy="752400"/>
          </a:xfrm>
        </p:spPr>
        <p:txBody>
          <a:bodyPr anchor="t" anchorCtr="0"/>
          <a:lstStyle>
            <a:lvl1pPr>
              <a:defRPr/>
            </a:lvl1pPr>
          </a:lstStyle>
          <a:p>
            <a:r>
              <a:rPr lang="da-DK" dirty="0"/>
              <a:t>Insert title</a:t>
            </a:r>
            <a:endParaRPr lang="da-DK"/>
          </a:p>
        </p:txBody>
      </p:sp>
      <p:sp>
        <p:nvSpPr>
          <p:cNvPr id="10" name="Text Placeholder 2"/>
          <p:cNvSpPr>
            <a:spLocks noGrp="1"/>
          </p:cNvSpPr>
          <p:nvPr>
            <p:ph type="body" sz="quarter" idx="14"/>
          </p:nvPr>
        </p:nvSpPr>
        <p:spPr>
          <a:xfrm>
            <a:off x="985838" y="1371600"/>
            <a:ext cx="4975225" cy="4525964"/>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7" name="Picture Placeholder 3"/>
          <p:cNvSpPr>
            <a:spLocks noGrp="1"/>
          </p:cNvSpPr>
          <p:nvPr>
            <p:ph type="pic" sz="quarter" idx="13" hasCustomPrompt="1"/>
          </p:nvPr>
        </p:nvSpPr>
        <p:spPr>
          <a:xfrm>
            <a:off x="6230198" y="315913"/>
            <a:ext cx="5644110" cy="5581650"/>
          </a:xfrm>
        </p:spPr>
        <p:txBody>
          <a:bodyPr/>
          <a:lstStyle>
            <a:lvl1pPr marL="0" indent="0">
              <a:buNone/>
              <a:defRPr b="0"/>
            </a:lvl1pPr>
          </a:lstStyle>
          <a:p>
            <a:r>
              <a:rPr lang="da-DK" dirty="0"/>
              <a:t>Click here and add image via Templafy Image Library</a:t>
            </a:r>
            <a:endParaRPr lang="da-DK"/>
          </a:p>
        </p:txBody>
      </p:sp>
      <p:sp>
        <p:nvSpPr>
          <p:cNvPr id="9" name="TextBox 8"/>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dirty="0"/>
          </a:p>
        </p:txBody>
      </p:sp>
      <p:sp>
        <p:nvSpPr>
          <p:cNvPr id="8" name="Slide Number Placeholder 7"/>
          <p:cNvSpPr>
            <a:spLocks noGrp="1"/>
          </p:cNvSpPr>
          <p:nvPr>
            <p:ph type="sldNum" sz="quarter" idx="17"/>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5" name="Date Placeholder 4" hidden="1"/>
          <p:cNvSpPr>
            <a:spLocks noGrp="1"/>
          </p:cNvSpPr>
          <p:nvPr>
            <p:ph type="dt" sz="half" idx="15"/>
          </p:nvPr>
        </p:nvSpPr>
        <p:spPr/>
        <p:txBody>
          <a:bodyPr/>
          <a:lstStyle/>
          <a:p>
            <a:fld id="{78417F83-4CBA-48F2-BAD0-783AE3701E32}" type="datetimeFigureOut">
              <a:rPr lang="da-DK" smtClean="0"/>
              <a:pPr/>
              <a:t>14.01.2021</a:t>
            </a:fld>
            <a:r>
              <a:rPr lang="da-DK" dirty="0"/>
              <a:t>02-11-2017</a:t>
            </a:r>
          </a:p>
        </p:txBody>
      </p:sp>
      <p:sp>
        <p:nvSpPr>
          <p:cNvPr id="6" name="Footer Placeholder 5" hidden="1"/>
          <p:cNvSpPr>
            <a:spLocks noGrp="1"/>
          </p:cNvSpPr>
          <p:nvPr>
            <p:ph type="ftr" sz="quarter" idx="16"/>
          </p:nvPr>
        </p:nvSpPr>
        <p:spPr/>
        <p:txBody>
          <a:bodyPr/>
          <a:lstStyle/>
          <a:p>
            <a:endParaRPr lang="da-DK" dirty="0"/>
          </a:p>
        </p:txBody>
      </p:sp>
    </p:spTree>
    <p:extLst>
      <p:ext uri="{BB962C8B-B14F-4D97-AF65-F5344CB8AC3E}">
        <p14:creationId xmlns:p14="http://schemas.microsoft.com/office/powerpoint/2010/main" val="3999787102"/>
      </p:ext>
    </p:extLst>
  </p:cSld>
  <p:clrMapOvr>
    <a:masterClrMapping/>
  </p:clrMapOvr>
  <p:extLst>
    <p:ext uri="{DCECCB84-F9BA-43D5-87BE-67443E8EF086}">
      <p15:sldGuideLst xmlns:p15="http://schemas.microsoft.com/office/powerpoint/2012/main">
        <p15:guide id="1" pos="3924" userDrawn="1">
          <p15:clr>
            <a:srgbClr val="A4A3A4"/>
          </p15:clr>
        </p15:guide>
        <p15:guide id="2" pos="3755"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0"/>
            <a:ext cx="12193200"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5" name="Black Rectangle"/>
          <p:cNvSpPr/>
          <p:nvPr userDrawn="1"/>
        </p:nvSpPr>
        <p:spPr>
          <a:xfrm>
            <a:off x="1001075" y="2694542"/>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2" name="Title 1"/>
          <p:cNvSpPr>
            <a:spLocks noGrp="1"/>
          </p:cNvSpPr>
          <p:nvPr>
            <p:ph type="title"/>
          </p:nvPr>
        </p:nvSpPr>
        <p:spPr>
          <a:xfrm>
            <a:off x="985838" y="1484784"/>
            <a:ext cx="4975225" cy="971980"/>
          </a:xfrm>
        </p:spPr>
        <p:txBody>
          <a:bodyPr anchor="b" anchorCtr="0"/>
          <a:lstStyle>
            <a:lvl1pPr>
              <a:lnSpc>
                <a:spcPct val="95000"/>
              </a:lnSpc>
              <a:defRPr sz="3000">
                <a:latin typeface="+mn-lt"/>
              </a:defRPr>
            </a:lvl1pPr>
          </a:lstStyle>
          <a:p>
            <a:r>
              <a:rPr lang="da-DK" dirty="0"/>
              <a:t>Click to edit Master title style</a:t>
            </a:r>
            <a:endParaRPr lang="da-DK"/>
          </a:p>
        </p:txBody>
      </p:sp>
      <p:sp>
        <p:nvSpPr>
          <p:cNvPr id="10" name="Text Placeholder 2"/>
          <p:cNvSpPr>
            <a:spLocks noGrp="1"/>
          </p:cNvSpPr>
          <p:nvPr>
            <p:ph type="body" sz="quarter" idx="14"/>
          </p:nvPr>
        </p:nvSpPr>
        <p:spPr>
          <a:xfrm>
            <a:off x="985838" y="3010711"/>
            <a:ext cx="4975225" cy="1858449"/>
          </a:xfrm>
        </p:spPr>
        <p:txBody>
          <a:bodyPr/>
          <a:lstStyle>
            <a:lvl1pPr marL="0" indent="0">
              <a:buFont typeface="Calibri" panose="020F0502020204030204" pitchFamily="34" charset="0"/>
              <a:buChar char="​"/>
              <a:defRPr/>
            </a:lvl1pPr>
            <a:lvl5pPr>
              <a:defRPr/>
            </a:lvl5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r>
              <a:rPr lang="da-DK" dirty="0"/>
              <a:t>6</a:t>
            </a:r>
            <a:endParaRPr lang="da-DK"/>
          </a:p>
        </p:txBody>
      </p:sp>
      <p:sp>
        <p:nvSpPr>
          <p:cNvPr id="7" name="Picture Placeholder 3"/>
          <p:cNvSpPr>
            <a:spLocks noGrp="1"/>
          </p:cNvSpPr>
          <p:nvPr>
            <p:ph type="pic" sz="quarter" idx="13" hasCustomPrompt="1"/>
          </p:nvPr>
        </p:nvSpPr>
        <p:spPr>
          <a:xfrm>
            <a:off x="6231600" y="315913"/>
            <a:ext cx="5644800" cy="5583600"/>
          </a:xfrm>
        </p:spPr>
        <p:txBody>
          <a:bodyPr/>
          <a:lstStyle>
            <a:lvl1pPr marL="0" indent="0">
              <a:buNone/>
              <a:defRPr b="0"/>
            </a:lvl1pPr>
          </a:lstStyle>
          <a:p>
            <a:r>
              <a:rPr lang="da-DK" dirty="0"/>
              <a:t>Click here and add image via Templafy Image Library</a:t>
            </a:r>
            <a:endParaRPr lang="da-DK"/>
          </a:p>
        </p:txBody>
      </p:sp>
      <p:sp>
        <p:nvSpPr>
          <p:cNvPr id="9" name="TextBox 8"/>
          <p:cNvSpPr txBox="1"/>
          <p:nvPr userDrawn="1"/>
        </p:nvSpPr>
        <p:spPr>
          <a:xfrm>
            <a:off x="-1973598" y="1780882"/>
            <a:ext cx="1825892" cy="153888"/>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a:t>
            </a:r>
            <a:endParaRPr lang="da-DK"/>
          </a:p>
        </p:txBody>
      </p:sp>
      <p:sp>
        <p:nvSpPr>
          <p:cNvPr id="8" name="Slide Number Placeholder 7"/>
          <p:cNvSpPr>
            <a:spLocks noGrp="1"/>
          </p:cNvSpPr>
          <p:nvPr>
            <p:ph type="sldNum" sz="quarter" idx="17"/>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5" name="Date Placeholder 4" hidden="1"/>
          <p:cNvSpPr>
            <a:spLocks noGrp="1"/>
          </p:cNvSpPr>
          <p:nvPr>
            <p:ph type="dt" sz="half" idx="15"/>
          </p:nvPr>
        </p:nvSpPr>
        <p:spPr/>
        <p:txBody>
          <a:bodyPr/>
          <a:lstStyle/>
          <a:p>
            <a:fld id="{78417F83-4CBA-48F2-BAD0-783AE3701E32}" type="datetimeFigureOut">
              <a:rPr lang="da-DK" smtClean="0"/>
              <a:pPr/>
              <a:t>14.01.2021</a:t>
            </a:fld>
            <a:r>
              <a:rPr lang="da-DK" dirty="0"/>
              <a:t>02-11-2017</a:t>
            </a:r>
          </a:p>
        </p:txBody>
      </p:sp>
      <p:sp>
        <p:nvSpPr>
          <p:cNvPr id="6" name="Footer Placeholder 5" hidden="1"/>
          <p:cNvSpPr>
            <a:spLocks noGrp="1"/>
          </p:cNvSpPr>
          <p:nvPr>
            <p:ph type="ftr" sz="quarter" idx="16"/>
          </p:nvPr>
        </p:nvSpPr>
        <p:spPr/>
        <p:txBody>
          <a:bodyPr/>
          <a:lstStyle/>
          <a:p>
            <a:endParaRPr lang="da-DK" dirty="0"/>
          </a:p>
        </p:txBody>
      </p:sp>
    </p:spTree>
    <p:extLst>
      <p:ext uri="{BB962C8B-B14F-4D97-AF65-F5344CB8AC3E}">
        <p14:creationId xmlns:p14="http://schemas.microsoft.com/office/powerpoint/2010/main" val="4270316488"/>
      </p:ext>
    </p:extLst>
  </p:cSld>
  <p:clrMapOvr>
    <a:masterClrMapping/>
  </p:clrMapOvr>
  <p:extLst>
    <p:ext uri="{DCECCB84-F9BA-43D5-87BE-67443E8EF086}">
      <p15:sldGuideLst xmlns:p15="http://schemas.microsoft.com/office/powerpoint/2012/main">
        <p15:guide id="1" pos="3930" userDrawn="1">
          <p15:clr>
            <a:srgbClr val="A4A3A4"/>
          </p15:clr>
        </p15:guide>
        <p15:guide id="2" pos="3755" userDrawn="1">
          <p15:clr>
            <a:srgbClr val="A4A3A4"/>
          </p15:clr>
        </p15:guide>
        <p15:guide id="3" orient="horz" pos="3069"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00" y="316800"/>
            <a:ext cx="115596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8" name="Slide Number Placeholder 7"/>
          <p:cNvSpPr>
            <a:spLocks noGrp="1"/>
          </p:cNvSpPr>
          <p:nvPr>
            <p:ph type="sldNum" sz="quarter" idx="14"/>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2"/>
          </p:nvPr>
        </p:nvSpPr>
        <p:spPr/>
        <p:txBody>
          <a:bodyPr/>
          <a:lstStyle/>
          <a:p>
            <a:fld id="{78417F83-4CBA-48F2-BAD0-783AE3701E32}" type="datetimeFigureOut">
              <a:rPr lang="da-DK" smtClean="0"/>
              <a:pPr/>
              <a:t>14.01.2021</a:t>
            </a:fld>
            <a:r>
              <a:rPr lang="da-DK" dirty="0"/>
              <a:t>02-11-2017</a:t>
            </a:r>
          </a:p>
        </p:txBody>
      </p:sp>
      <p:sp>
        <p:nvSpPr>
          <p:cNvPr id="7" name="Footer Placeholder 6" hidden="1"/>
          <p:cNvSpPr>
            <a:spLocks noGrp="1"/>
          </p:cNvSpPr>
          <p:nvPr>
            <p:ph type="ftr" sz="quarter" idx="13"/>
          </p:nvPr>
        </p:nvSpPr>
        <p:spPr/>
        <p:txBody>
          <a:bodyPr/>
          <a:lstStyle/>
          <a:p>
            <a:endParaRPr lang="da-DK" dirty="0"/>
          </a:p>
        </p:txBody>
      </p:sp>
    </p:spTree>
    <p:extLst>
      <p:ext uri="{BB962C8B-B14F-4D97-AF65-F5344CB8AC3E}">
        <p14:creationId xmlns:p14="http://schemas.microsoft.com/office/powerpoint/2010/main" val="3077618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5" name="Picture Placeholder 2"/>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dirty="0"/>
              <a:t>Click here and add image via Templafy Image Library</a:t>
            </a:r>
            <a:endParaRPr lang="da-DK"/>
          </a:p>
        </p:txBody>
      </p:sp>
      <p:sp>
        <p:nvSpPr>
          <p:cNvPr id="9" name="Slide Number Placeholder 8"/>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3"/>
          </p:nvPr>
        </p:nvSpPr>
        <p:spPr/>
        <p:txBody>
          <a:bodyPr/>
          <a:lstStyle/>
          <a:p>
            <a:fld id="{78417F83-4CBA-48F2-BAD0-783AE3701E32}" type="datetimeFigureOut">
              <a:rPr lang="da-DK" smtClean="0"/>
              <a:pPr/>
              <a:t>14.01.2021</a:t>
            </a:fld>
            <a:r>
              <a:rPr lang="da-DK" dirty="0"/>
              <a:t>02-11-2017</a:t>
            </a:r>
          </a:p>
        </p:txBody>
      </p:sp>
      <p:sp>
        <p:nvSpPr>
          <p:cNvPr id="8" name="Footer Placeholder 7" hidden="1"/>
          <p:cNvSpPr>
            <a:spLocks noGrp="1"/>
          </p:cNvSpPr>
          <p:nvPr>
            <p:ph type="ftr" sz="quarter" idx="14"/>
          </p:nvPr>
        </p:nvSpPr>
        <p:spPr/>
        <p:txBody>
          <a:bodyPr/>
          <a:lstStyle/>
          <a:p>
            <a:endParaRPr lang="da-DK" dirty="0"/>
          </a:p>
        </p:txBody>
      </p:sp>
    </p:spTree>
    <p:extLst>
      <p:ext uri="{BB962C8B-B14F-4D97-AF65-F5344CB8AC3E}">
        <p14:creationId xmlns:p14="http://schemas.microsoft.com/office/powerpoint/2010/main" val="2087004173"/>
      </p:ext>
    </p:extLst>
  </p:cSld>
  <p:clrMapOvr>
    <a:masterClrMapping/>
  </p:clrMapOvr>
  <p:extLst>
    <p:ext uri="{DCECCB84-F9BA-43D5-87BE-67443E8EF086}">
      <p15:sldGuideLst xmlns:p15="http://schemas.microsoft.com/office/powerpoint/2012/main">
        <p15:guide id="1" pos="3924" userDrawn="1">
          <p15:clr>
            <a:srgbClr val="A4A3A4"/>
          </p15:clr>
        </p15:guide>
        <p15:guide id="2" pos="3754" userDrawn="1">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13" y="149115"/>
            <a:ext cx="1155700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a-DK" noProof="0" dirty="0"/>
              <a:t>Click to edit Master title style</a:t>
            </a:r>
            <a:endParaRPr lang="da-DK"/>
          </a:p>
        </p:txBody>
      </p:sp>
      <p:sp>
        <p:nvSpPr>
          <p:cNvPr id="1028" name="Rectangle 2"/>
          <p:cNvSpPr>
            <a:spLocks noGrp="1" noChangeArrowheads="1"/>
          </p:cNvSpPr>
          <p:nvPr>
            <p:ph type="body" idx="1"/>
          </p:nvPr>
        </p:nvSpPr>
        <p:spPr bwMode="auto">
          <a:xfrm>
            <a:off x="985838" y="1960079"/>
            <a:ext cx="10220325"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noProof="0" dirty="0"/>
              <a:t>Click to edit Master text styles</a:t>
            </a:r>
            <a:endParaRPr lang="da-DK"/>
          </a:p>
          <a:p>
            <a:pPr lvl="1"/>
            <a:r>
              <a:rPr lang="da-DK" noProof="0" dirty="0"/>
              <a:t>Second level</a:t>
            </a:r>
            <a:endParaRPr lang="da-DK"/>
          </a:p>
          <a:p>
            <a:pPr lvl="2"/>
            <a:r>
              <a:rPr lang="da-DK" noProof="0" dirty="0"/>
              <a:t>Third level</a:t>
            </a:r>
            <a:endParaRPr lang="da-DK"/>
          </a:p>
          <a:p>
            <a:pPr lvl="3"/>
            <a:r>
              <a:rPr lang="da-DK" noProof="0" dirty="0"/>
              <a:t>Fourth level</a:t>
            </a:r>
            <a:endParaRPr lang="da-DK"/>
          </a:p>
          <a:p>
            <a:pPr lvl="4"/>
            <a:r>
              <a:rPr lang="da-DK" noProof="0" dirty="0"/>
              <a:t>Fifth level</a:t>
            </a:r>
            <a:endParaRPr lang="da-DK"/>
          </a:p>
          <a:p>
            <a:pPr lvl="5"/>
            <a:r>
              <a:rPr lang="da-DK" noProof="0" dirty="0"/>
              <a:t>6 level</a:t>
            </a:r>
            <a:endParaRPr lang="da-DK"/>
          </a:p>
          <a:p>
            <a:pPr lvl="6"/>
            <a:r>
              <a:rPr lang="da-DK" noProof="0" dirty="0"/>
              <a:t>7 level</a:t>
            </a:r>
            <a:endParaRPr lang="da-DK"/>
          </a:p>
          <a:p>
            <a:pPr lvl="7"/>
            <a:r>
              <a:rPr lang="da-DK" noProof="0" dirty="0"/>
              <a:t>8 level</a:t>
            </a:r>
            <a:endParaRPr lang="da-DK"/>
          </a:p>
          <a:p>
            <a:pPr lvl="8"/>
            <a:r>
              <a:rPr lang="da-DK" noProof="0" dirty="0"/>
              <a:t>9 level</a:t>
            </a:r>
            <a:endParaRPr lang="da-DK"/>
          </a:p>
        </p:txBody>
      </p:sp>
      <p:pic>
        <p:nvPicPr>
          <p:cNvPr id="893343675" name="SecondaryLogo_sort"/>
          <p:cNvPicPr>
            <a:picLocks noChangeAspect="1"/>
          </p:cNvPicPr>
          <p:nvPr/>
        </p:nvPicPr>
        <p:blipFill>
          <a:blip r:embed="rId29"/>
          <a:stretch>
            <a:fillRect/>
          </a:stretch>
        </p:blipFill>
        <p:spPr>
          <a:xfrm>
            <a:off x="10206000" y="5997600"/>
            <a:ext cx="1658237" cy="558000"/>
          </a:xfrm>
          <a:prstGeom prst="rect">
            <a:avLst/>
          </a:prstGeom>
        </p:spPr>
      </p:pic>
      <p:sp>
        <p:nvSpPr>
          <p:cNvPr id="23" name="Black Rectangle"/>
          <p:cNvSpPr/>
          <p:nvPr userDrawn="1"/>
        </p:nvSpPr>
        <p:spPr>
          <a:xfrm>
            <a:off x="989440" y="1663088"/>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19"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r>
              <a:rPr lang="da-DK" sz="700" b="0" cap="all" baseline="0" dirty="0">
                <a:solidFill>
                  <a:schemeClr val="tx1"/>
                </a:solidFill>
                <a:latin typeface="+mn-lt"/>
              </a:rPr>
              <a:t>REGIONALT BRYSTKRÆFTMØDE</a:t>
            </a:r>
          </a:p>
        </p:txBody>
      </p:sp>
      <p:sp>
        <p:nvSpPr>
          <p:cNvPr id="21"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tx1"/>
                </a:solidFill>
                <a:latin typeface="+mn-lt"/>
              </a:rPr>
              <a:t>Signe Borgquist</a:t>
            </a:r>
          </a:p>
        </p:txBody>
      </p:sp>
      <p:sp>
        <p:nvSpPr>
          <p:cNvPr id="27"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tx1"/>
                </a:solidFill>
                <a:latin typeface="+mn-lt"/>
              </a:rPr>
              <a:t>2. november 2017</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tx1"/>
                </a:solidFill>
                <a:latin typeface="+mn-lt"/>
              </a:rPr>
              <a:t>Klinisk professor</a:t>
            </a:r>
          </a:p>
        </p:txBody>
      </p:sp>
      <p:pic>
        <p:nvPicPr>
          <p:cNvPr id="7" name="Au logo"/>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02400" y="5999002"/>
            <a:ext cx="557570" cy="558000"/>
          </a:xfrm>
          <a:prstGeom prst="rect">
            <a:avLst/>
          </a:prstGeom>
        </p:spPr>
      </p:pic>
      <p:pic>
        <p:nvPicPr>
          <p:cNvPr id="10" name="Billede stre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6073200" y="5997600"/>
            <a:ext cx="71734" cy="558000"/>
          </a:xfrm>
          <a:prstGeom prst="rect">
            <a:avLst/>
          </a:prstGeom>
        </p:spPr>
      </p:pic>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tx1"/>
                </a:solidFill>
                <a:latin typeface="AU Passata Light" pitchFamily="34" charset="0"/>
              </a:rPr>
              <a:t>Institut for Klinisk Medicin</a:t>
            </a:r>
          </a:p>
        </p:txBody>
      </p:sp>
      <p:sp>
        <p:nvSpPr>
          <p:cNvPr id="26"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tx1"/>
                </a:solidFill>
                <a:effectLst/>
                <a:latin typeface="AU Passata" pitchFamily="34" charset="0"/>
              </a:rPr>
              <a:t>Aarhus
Universitet</a:t>
            </a:r>
          </a:p>
        </p:txBody>
      </p:sp>
      <p:sp>
        <p:nvSpPr>
          <p:cNvPr id="1030" name="Sidetal"/>
          <p:cNvSpPr>
            <a:spLocks noGrp="1" noChangeArrowheads="1"/>
          </p:cNvSpPr>
          <p:nvPr>
            <p:ph type="sldNum" sz="quarter" idx="4"/>
          </p:nvPr>
        </p:nvSpPr>
        <p:spPr bwMode="auto">
          <a:xfrm>
            <a:off x="11807992" y="6581497"/>
            <a:ext cx="252000" cy="13542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78417F83-4CBA-48F2-BAD0-783AE3701E32}" type="datetimeFigureOut">
              <a:rPr lang="da-DK" smtClean="0"/>
              <a:pPr/>
              <a:t>14.01.2021</a:t>
            </a:fld>
            <a:r>
              <a:rPr lang="da-DK"/>
              <a:t>02-11-2017</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endParaRPr lang="da-DK" dirty="0"/>
          </a:p>
        </p:txBody>
      </p:sp>
    </p:spTree>
  </p:cSld>
  <p:clrMap bg1="lt1" tx1="dk1" bg2="lt2" tx2="dk2" accent1="accent1" accent2="accent2" accent3="accent3" accent4="accent4" accent5="accent5" accent6="accent6" hlink="hlink" folHlink="folHlink"/>
  <p:sldLayoutIdLst>
    <p:sldLayoutId id="2147483659" r:id="rId1"/>
    <p:sldLayoutId id="2147483656" r:id="rId2"/>
    <p:sldLayoutId id="2147483673" r:id="rId3"/>
    <p:sldLayoutId id="2147483666" r:id="rId4"/>
    <p:sldLayoutId id="2147483662" r:id="rId5"/>
    <p:sldLayoutId id="2147483649" r:id="rId6"/>
    <p:sldLayoutId id="2147483669" r:id="rId7"/>
    <p:sldLayoutId id="2147483661" r:id="rId8"/>
    <p:sldLayoutId id="2147483668" r:id="rId9"/>
    <p:sldLayoutId id="2147483663" r:id="rId10"/>
    <p:sldLayoutId id="2147483670" r:id="rId11"/>
    <p:sldLayoutId id="2147483654" r:id="rId12"/>
    <p:sldLayoutId id="2147483664" r:id="rId13"/>
    <p:sldLayoutId id="2147483671" r:id="rId14"/>
    <p:sldLayoutId id="2147483650" r:id="rId15"/>
    <p:sldLayoutId id="2147483655" r:id="rId16"/>
    <p:sldLayoutId id="2147483651" r:id="rId17"/>
    <p:sldLayoutId id="2147483672" r:id="rId18"/>
    <p:sldLayoutId id="2147483678" r:id="rId19"/>
    <p:sldLayoutId id="2147483658" r:id="rId20"/>
    <p:sldLayoutId id="2147483679" r:id="rId21"/>
    <p:sldLayoutId id="2147483680" r:id="rId22"/>
    <p:sldLayoutId id="2147483681" r:id="rId23"/>
    <p:sldLayoutId id="2147483682" r:id="rId24"/>
    <p:sldLayoutId id="2147483683" r:id="rId25"/>
    <p:sldLayoutId id="2147483684" r:id="rId26"/>
    <p:sldLayoutId id="2147483685" r:id="rId27"/>
  </p:sldLayoutIdLst>
  <p:hf sldNum="0" hdr="0" ftr="0"/>
  <p:txStyles>
    <p:title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3715" userDrawn="1">
          <p15:clr>
            <a:srgbClr val="000000"/>
          </p15:clr>
        </p15:guide>
        <p15:guide id="5" orient="horz" pos="4131" userDrawn="1">
          <p15:clr>
            <a:srgbClr val="A4A3A4"/>
          </p15:clr>
        </p15:guide>
        <p15:guide id="6" pos="7479" userDrawn="1">
          <p15:clr>
            <a:srgbClr val="A4A3A4"/>
          </p15:clr>
        </p15:guide>
        <p15:guide id="7" orient="horz" pos="1234" userDrawn="1">
          <p15:clr>
            <a:srgbClr val="000000"/>
          </p15:clr>
        </p15:guide>
        <p15:guide id="8" pos="7059" userDrawn="1">
          <p15:clr>
            <a:srgbClr val="000000"/>
          </p15:clr>
        </p15:guide>
        <p15:guide id="9" pos="199" userDrawn="1">
          <p15:clr>
            <a:srgbClr val="A4A3A4"/>
          </p15:clr>
        </p15:guide>
        <p15:guide id="10" pos="621" userDrawn="1">
          <p15:clr>
            <a:srgbClr val="000000"/>
          </p15:clr>
        </p15:guide>
        <p15:guide id="11" orient="horz" pos="199"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12.tiff"/><Relationship Id="rId7" Type="http://schemas.openxmlformats.org/officeDocument/2006/relationships/image" Target="../media/image26.tiff"/><Relationship Id="rId2" Type="http://schemas.openxmlformats.org/officeDocument/2006/relationships/image" Target="../media/image22.tiff"/><Relationship Id="rId1" Type="http://schemas.openxmlformats.org/officeDocument/2006/relationships/slideLayout" Target="../slideLayouts/slideLayout4.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1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22.tiff"/><Relationship Id="rId1" Type="http://schemas.openxmlformats.org/officeDocument/2006/relationships/slideLayout" Target="../slideLayouts/slideLayout4.xml"/><Relationship Id="rId5" Type="http://schemas.openxmlformats.org/officeDocument/2006/relationships/image" Target="../media/image29.tiff"/><Relationship Id="rId4" Type="http://schemas.openxmlformats.org/officeDocument/2006/relationships/image" Target="../media/image28.tiff"/></Relationships>
</file>

<file path=ppt/slides/_rels/slide2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22.tiff"/><Relationship Id="rId1" Type="http://schemas.openxmlformats.org/officeDocument/2006/relationships/slideLayout" Target="../slideLayouts/slideLayout4.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s>
</file>

<file path=ppt/slides/_rels/slide2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22.tiff"/><Relationship Id="rId1" Type="http://schemas.openxmlformats.org/officeDocument/2006/relationships/slideLayout" Target="../slideLayouts/slideLayout4.xml"/><Relationship Id="rId5" Type="http://schemas.openxmlformats.org/officeDocument/2006/relationships/image" Target="../media/image34.tiff"/><Relationship Id="rId4" Type="http://schemas.openxmlformats.org/officeDocument/2006/relationships/image" Target="../media/image33.tiff"/></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2.tiff"/><Relationship Id="rId7" Type="http://schemas.openxmlformats.org/officeDocument/2006/relationships/diagramQuickStyle" Target="../diagrams/quickStyle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5.tiff"/><Relationship Id="rId4" Type="http://schemas.openxmlformats.org/officeDocument/2006/relationships/image" Target="../media/image12.tiff"/><Relationship Id="rId9" Type="http://schemas.microsoft.com/office/2007/relationships/diagramDrawing" Target="../diagrams/drawing1.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9.png"/><Relationship Id="rId1" Type="http://schemas.openxmlformats.org/officeDocument/2006/relationships/slideLayout" Target="../slideLayouts/slideLayout26.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1.png"/><Relationship Id="rId1" Type="http://schemas.openxmlformats.org/officeDocument/2006/relationships/slideLayout" Target="../slideLayouts/slideLayout26.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jpeg"/><Relationship Id="rId1" Type="http://schemas.openxmlformats.org/officeDocument/2006/relationships/slideLayout" Target="../slideLayouts/slideLayout26.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redcap.au.dk/" TargetMode="Externa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hyperlink" Target="mailto:Helle.kruse@aarhus.rm.dk" TargetMode="External"/><Relationship Id="rId2" Type="http://schemas.openxmlformats.org/officeDocument/2006/relationships/hyperlink" Target="mailto:signe.borgquist@auh.rm.dk" TargetMode="External"/><Relationship Id="rId1" Type="http://schemas.openxmlformats.org/officeDocument/2006/relationships/slideLayout" Target="../slideLayouts/slideLayout26.xml"/><Relationship Id="rId5" Type="http://schemas.openxmlformats.org/officeDocument/2006/relationships/image" Target="../media/image37.jpeg"/><Relationship Id="rId4" Type="http://schemas.openxmlformats.org/officeDocument/2006/relationships/hyperlink" Target="mailto:sanvii@rm.dk"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16.tif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4000" b="0" dirty="0"/>
              <a:t>Early breast cancer statin trial</a:t>
            </a:r>
            <a:br>
              <a:rPr lang="en-US" dirty="0"/>
            </a:br>
            <a:r>
              <a:rPr lang="en-US" b="0" dirty="0"/>
              <a:t>the</a:t>
            </a:r>
            <a:r>
              <a:rPr lang="en-US" dirty="0"/>
              <a:t> </a:t>
            </a:r>
            <a:r>
              <a:rPr lang="en-US" u="sng" dirty="0"/>
              <a:t>master</a:t>
            </a:r>
            <a:r>
              <a:rPr lang="en-US" dirty="0"/>
              <a:t> </a:t>
            </a:r>
            <a:r>
              <a:rPr lang="en-US" b="0" dirty="0"/>
              <a:t>trial</a:t>
            </a:r>
          </a:p>
        </p:txBody>
      </p:sp>
      <p:sp>
        <p:nvSpPr>
          <p:cNvPr id="7" name="Text Placeholder 6"/>
          <p:cNvSpPr>
            <a:spLocks noGrp="1"/>
          </p:cNvSpPr>
          <p:nvPr>
            <p:ph type="body" sz="quarter" idx="11"/>
          </p:nvPr>
        </p:nvSpPr>
        <p:spPr>
          <a:xfrm>
            <a:off x="983841" y="4034292"/>
            <a:ext cx="10221142" cy="1746085"/>
          </a:xfrm>
        </p:spPr>
        <p:txBody>
          <a:bodyPr/>
          <a:lstStyle/>
          <a:p>
            <a:r>
              <a:rPr lang="en-US" b="1" u="sng" dirty="0" err="1"/>
              <a:t>MA</a:t>
            </a:r>
            <a:r>
              <a:rPr lang="en-US" dirty="0" err="1"/>
              <a:t>mmary</a:t>
            </a:r>
            <a:r>
              <a:rPr lang="en-US" b="1" dirty="0"/>
              <a:t> </a:t>
            </a:r>
            <a:r>
              <a:rPr lang="en-US" dirty="0"/>
              <a:t>cancer </a:t>
            </a:r>
            <a:r>
              <a:rPr lang="en-US" b="1" u="sng" dirty="0" err="1"/>
              <a:t>ST</a:t>
            </a:r>
            <a:r>
              <a:rPr lang="en-US" dirty="0" err="1"/>
              <a:t>atin</a:t>
            </a:r>
            <a:r>
              <a:rPr lang="en-US" b="1" dirty="0"/>
              <a:t> </a:t>
            </a:r>
            <a:r>
              <a:rPr lang="en-US" b="1" u="sng" dirty="0"/>
              <a:t>ER</a:t>
            </a:r>
            <a:r>
              <a:rPr lang="en-US" b="1" dirty="0"/>
              <a:t> </a:t>
            </a:r>
            <a:r>
              <a:rPr lang="en-US" dirty="0"/>
              <a:t>positive trial</a:t>
            </a:r>
            <a:endParaRPr lang="en-US" sz="3600" dirty="0"/>
          </a:p>
        </p:txBody>
      </p:sp>
      <p:sp>
        <p:nvSpPr>
          <p:cNvPr id="3" name="Date Placeholder 2"/>
          <p:cNvSpPr>
            <a:spLocks noGrp="1"/>
          </p:cNvSpPr>
          <p:nvPr>
            <p:ph type="dt" sz="half" idx="12"/>
          </p:nvPr>
        </p:nvSpPr>
        <p:spPr/>
        <p:txBody>
          <a:bodyPr/>
          <a:lstStyle/>
          <a:p>
            <a:fld id="{78417F83-4CBA-48F2-BAD0-783AE3701E32}" type="datetimeFigureOut">
              <a:rPr lang="da-DK" smtClean="0"/>
              <a:pPr/>
              <a:t>14.01.2021</a:t>
            </a:fld>
            <a:r>
              <a:rPr lang="da-DK"/>
              <a:t>02-11-2017</a:t>
            </a:r>
            <a:endParaRPr lang="da-DK" dirty="0"/>
          </a:p>
        </p:txBody>
      </p:sp>
      <p:sp>
        <p:nvSpPr>
          <p:cNvPr id="8" name="Rectangle 7"/>
          <p:cNvSpPr/>
          <p:nvPr/>
        </p:nvSpPr>
        <p:spPr bwMode="auto">
          <a:xfrm>
            <a:off x="4510236" y="6237312"/>
            <a:ext cx="1512168" cy="360040"/>
          </a:xfrm>
          <a:prstGeom prst="rect">
            <a:avLst/>
          </a:prstGeom>
          <a:solidFill>
            <a:schemeClr val="accent2">
              <a:lumMod val="50000"/>
            </a:schemeClr>
          </a:solidFill>
          <a:ln w="1778"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000" b="0" i="0" u="none" strike="noStrike" cap="none" normalizeH="0" baseline="0" dirty="0">
              <a:ln>
                <a:noFill/>
              </a:ln>
              <a:solidFill>
                <a:schemeClr val="bg1"/>
              </a:solidFill>
              <a:effectLst/>
              <a:latin typeface="AU Passata" pitchFamily="34" charset="0"/>
            </a:endParaRPr>
          </a:p>
        </p:txBody>
      </p:sp>
      <p:sp>
        <p:nvSpPr>
          <p:cNvPr id="9" name="Rectangle 8"/>
          <p:cNvSpPr/>
          <p:nvPr/>
        </p:nvSpPr>
        <p:spPr bwMode="auto">
          <a:xfrm>
            <a:off x="165644" y="6048887"/>
            <a:ext cx="11905431" cy="692481"/>
          </a:xfrm>
          <a:prstGeom prst="rect">
            <a:avLst/>
          </a:prstGeom>
          <a:solidFill>
            <a:schemeClr val="accent2">
              <a:lumMod val="50000"/>
            </a:schemeClr>
          </a:solidFill>
          <a:ln w="1778"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endParaRPr lang="sv-SE" sz="2000" dirty="0">
              <a:solidFill>
                <a:schemeClr val="bg1"/>
              </a:solidFill>
            </a:endParaRPr>
          </a:p>
        </p:txBody>
      </p:sp>
      <p:pic>
        <p:nvPicPr>
          <p:cNvPr id="4" name="Billede 3">
            <a:extLst>
              <a:ext uri="{FF2B5EF4-FFF2-40B4-BE49-F238E27FC236}">
                <a16:creationId xmlns:a16="http://schemas.microsoft.com/office/drawing/2014/main" id="{22CC87F7-3D7C-BB48-AAA9-B9A854F1AA43}"/>
              </a:ext>
            </a:extLst>
          </p:cNvPr>
          <p:cNvPicPr>
            <a:picLocks noChangeAspect="1"/>
          </p:cNvPicPr>
          <p:nvPr/>
        </p:nvPicPr>
        <p:blipFill>
          <a:blip r:embed="rId3"/>
          <a:stretch>
            <a:fillRect/>
          </a:stretch>
        </p:blipFill>
        <p:spPr>
          <a:xfrm>
            <a:off x="10560614" y="260648"/>
            <a:ext cx="1347997" cy="1616850"/>
          </a:xfrm>
          <a:prstGeom prst="rect">
            <a:avLst/>
          </a:prstGeom>
        </p:spPr>
      </p:pic>
      <p:pic>
        <p:nvPicPr>
          <p:cNvPr id="10" name="Billede 9">
            <a:extLst>
              <a:ext uri="{FF2B5EF4-FFF2-40B4-BE49-F238E27FC236}">
                <a16:creationId xmlns:a16="http://schemas.microsoft.com/office/drawing/2014/main" id="{E7BFC539-FD6D-E841-B469-9C7AE3663D21}"/>
              </a:ext>
            </a:extLst>
          </p:cNvPr>
          <p:cNvPicPr>
            <a:picLocks noChangeAspect="1"/>
          </p:cNvPicPr>
          <p:nvPr/>
        </p:nvPicPr>
        <p:blipFill>
          <a:blip r:embed="rId4"/>
          <a:stretch>
            <a:fillRect/>
          </a:stretch>
        </p:blipFill>
        <p:spPr>
          <a:xfrm>
            <a:off x="10560614" y="5459394"/>
            <a:ext cx="1434826" cy="1137362"/>
          </a:xfrm>
          <a:prstGeom prst="rect">
            <a:avLst/>
          </a:prstGeom>
        </p:spPr>
      </p:pic>
      <p:sp>
        <p:nvSpPr>
          <p:cNvPr id="11" name="Text Placeholder 6">
            <a:extLst>
              <a:ext uri="{FF2B5EF4-FFF2-40B4-BE49-F238E27FC236}">
                <a16:creationId xmlns:a16="http://schemas.microsoft.com/office/drawing/2014/main" id="{101EF095-1CF4-0143-8FEE-E4F488996C4D}"/>
              </a:ext>
            </a:extLst>
          </p:cNvPr>
          <p:cNvSpPr txBox="1">
            <a:spLocks/>
          </p:cNvSpPr>
          <p:nvPr/>
        </p:nvSpPr>
        <p:spPr bwMode="auto">
          <a:xfrm>
            <a:off x="981844" y="5095447"/>
            <a:ext cx="8923292" cy="100761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101000"/>
              </a:lnSpc>
              <a:spcBef>
                <a:spcPts val="600"/>
              </a:spcBef>
              <a:spcAft>
                <a:spcPct val="0"/>
              </a:spcAft>
              <a:buClr>
                <a:schemeClr val="tx1"/>
              </a:buClr>
              <a:buSzPct val="100000"/>
              <a:buFontTx/>
              <a:buNone/>
              <a:defRPr sz="2700" b="0">
                <a:solidFill>
                  <a:schemeClr val="bg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bg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bg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bg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bg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a:lstStyle>
          <a:p>
            <a:r>
              <a:rPr lang="en-US" sz="2000" i="1" kern="0" dirty="0"/>
              <a:t>A randomized, multicenter, double-blind, placebo-controlled comparison of standard (neo)adjuvant therapy plus placebo versus standard (neo)adjuvant therapy plus atorvastatin in patients with early breast cancer</a:t>
            </a:r>
          </a:p>
        </p:txBody>
      </p:sp>
    </p:spTree>
    <p:extLst>
      <p:ext uri="{BB962C8B-B14F-4D97-AF65-F5344CB8AC3E}">
        <p14:creationId xmlns:p14="http://schemas.microsoft.com/office/powerpoint/2010/main" val="1016631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9796" y="1414891"/>
            <a:ext cx="11467053" cy="3439629"/>
          </a:xfrm>
          <a:prstGeom prst="rect">
            <a:avLst/>
          </a:prstGeom>
          <a:noFill/>
          <a:ln>
            <a:solidFill>
              <a:schemeClr val="accent5"/>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18"/>
          <p:cNvSpPr>
            <a:spLocks/>
          </p:cNvSpPr>
          <p:nvPr/>
        </p:nvSpPr>
        <p:spPr bwMode="auto">
          <a:xfrm>
            <a:off x="217121" y="267381"/>
            <a:ext cx="11907213" cy="924692"/>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lIns="136032" tIns="136032" rIns="136032" bIns="136032" anchor="ctr"/>
          <a:lstStyle/>
          <a:p>
            <a:pPr>
              <a:defRPr/>
            </a:pPr>
            <a:r>
              <a:rPr lang="en-AU" sz="2400" dirty="0">
                <a:solidFill>
                  <a:srgbClr val="FFFFFF"/>
                </a:solidFill>
                <a:latin typeface="Calibri" panose="020F0502020204030204" pitchFamily="34" charset="0"/>
                <a:ea typeface="Cambria"/>
                <a:cs typeface="Times New Roman"/>
              </a:rPr>
              <a:t>Cholesterol, cholesterol lowering medication, and breast cancer outcome</a:t>
            </a:r>
          </a:p>
          <a:p>
            <a:pPr>
              <a:defRPr/>
            </a:pPr>
            <a:endParaRPr lang="en-AU" sz="2400" dirty="0">
              <a:solidFill>
                <a:srgbClr val="FFFFFF"/>
              </a:solidFill>
              <a:latin typeface="Calibri" panose="020F0502020204030204" pitchFamily="34" charset="0"/>
              <a:ea typeface="Cambria"/>
              <a:cs typeface="Times New Roman"/>
            </a:endParaRPr>
          </a:p>
        </p:txBody>
      </p:sp>
      <p:sp>
        <p:nvSpPr>
          <p:cNvPr id="34820" name="TextBox 1"/>
          <p:cNvSpPr txBox="1">
            <a:spLocks noChangeArrowheads="1"/>
          </p:cNvSpPr>
          <p:nvPr/>
        </p:nvSpPr>
        <p:spPr bwMode="auto">
          <a:xfrm>
            <a:off x="405780" y="5295850"/>
            <a:ext cx="10700403" cy="726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09938" tIns="54969" rIns="109938" bIns="54969">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lnSpc>
                <a:spcPct val="100000"/>
              </a:lnSpc>
            </a:pPr>
            <a:r>
              <a:rPr lang="sv-SE" sz="2000" b="0" u="sng" dirty="0">
                <a:latin typeface="+mn-lt"/>
              </a:rPr>
              <a:t>RESULT:</a:t>
            </a:r>
            <a:br>
              <a:rPr lang="sv-SE" sz="2000" b="0" u="sng" dirty="0">
                <a:latin typeface="+mn-lt"/>
              </a:rPr>
            </a:br>
            <a:r>
              <a:rPr lang="sv-SE" sz="2000" b="0" dirty="0">
                <a:latin typeface="+mn-lt"/>
              </a:rPr>
              <a:t>Patients </a:t>
            </a:r>
            <a:r>
              <a:rPr lang="sv-SE" sz="2000" b="0" dirty="0" err="1">
                <a:latin typeface="+mn-lt"/>
              </a:rPr>
              <a:t>initiating</a:t>
            </a:r>
            <a:r>
              <a:rPr lang="sv-SE" sz="2000" b="0" dirty="0">
                <a:latin typeface="+mn-lt"/>
              </a:rPr>
              <a:t> CLM </a:t>
            </a:r>
            <a:r>
              <a:rPr lang="sv-SE" sz="2000" b="0" dirty="0" err="1">
                <a:latin typeface="+mn-lt"/>
              </a:rPr>
              <a:t>had</a:t>
            </a:r>
            <a:r>
              <a:rPr lang="sv-SE" sz="2000" b="0" dirty="0">
                <a:latin typeface="+mn-lt"/>
              </a:rPr>
              <a:t> a </a:t>
            </a:r>
            <a:r>
              <a:rPr lang="sv-SE" sz="2000" b="0" dirty="0" err="1">
                <a:latin typeface="+mn-lt"/>
              </a:rPr>
              <a:t>significant</a:t>
            </a:r>
            <a:r>
              <a:rPr lang="sv-SE" sz="2000" b="0" dirty="0">
                <a:latin typeface="+mn-lt"/>
              </a:rPr>
              <a:t> </a:t>
            </a:r>
            <a:r>
              <a:rPr lang="sv-SE" sz="2000" b="0" dirty="0" err="1">
                <a:latin typeface="+mn-lt"/>
              </a:rPr>
              <a:t>improved</a:t>
            </a:r>
            <a:r>
              <a:rPr lang="sv-SE" sz="2000" b="0" dirty="0">
                <a:latin typeface="+mn-lt"/>
              </a:rPr>
              <a:t> </a:t>
            </a:r>
            <a:r>
              <a:rPr lang="sv-SE" sz="2000" b="0" dirty="0" err="1">
                <a:latin typeface="+mn-lt"/>
              </a:rPr>
              <a:t>prognosis</a:t>
            </a:r>
            <a:r>
              <a:rPr lang="sv-SE" sz="2000" b="0" dirty="0">
                <a:latin typeface="+mn-lt"/>
              </a:rPr>
              <a:t> </a:t>
            </a:r>
            <a:r>
              <a:rPr lang="sv-SE" sz="2000" b="0" dirty="0" err="1">
                <a:latin typeface="+mn-lt"/>
              </a:rPr>
              <a:t>compared</a:t>
            </a:r>
            <a:r>
              <a:rPr lang="sv-SE" sz="2000" b="0" dirty="0">
                <a:latin typeface="+mn-lt"/>
              </a:rPr>
              <a:t> </a:t>
            </a:r>
            <a:r>
              <a:rPr lang="sv-SE" sz="2000" b="0" dirty="0" err="1">
                <a:latin typeface="+mn-lt"/>
              </a:rPr>
              <a:t>to</a:t>
            </a:r>
            <a:r>
              <a:rPr lang="sv-SE" sz="2000" b="0" dirty="0">
                <a:latin typeface="+mn-lt"/>
              </a:rPr>
              <a:t> </a:t>
            </a:r>
            <a:r>
              <a:rPr lang="sv-SE" sz="2000" b="0" dirty="0" err="1">
                <a:latin typeface="+mn-lt"/>
              </a:rPr>
              <a:t>those</a:t>
            </a:r>
            <a:r>
              <a:rPr lang="sv-SE" sz="2000" b="0" dirty="0">
                <a:latin typeface="+mn-lt"/>
              </a:rPr>
              <a:t> </a:t>
            </a:r>
            <a:r>
              <a:rPr lang="sv-SE" sz="2000" b="0" dirty="0" err="1">
                <a:latin typeface="+mn-lt"/>
              </a:rPr>
              <a:t>without</a:t>
            </a:r>
            <a:r>
              <a:rPr lang="sv-SE" sz="2000" b="0" dirty="0">
                <a:latin typeface="+mn-lt"/>
              </a:rPr>
              <a:t> CLM</a:t>
            </a:r>
          </a:p>
        </p:txBody>
      </p:sp>
      <p:sp>
        <p:nvSpPr>
          <p:cNvPr id="6" name="Rectangle 5"/>
          <p:cNvSpPr/>
          <p:nvPr/>
        </p:nvSpPr>
        <p:spPr bwMode="auto">
          <a:xfrm>
            <a:off x="4463790" y="6309320"/>
            <a:ext cx="3286806" cy="548680"/>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3" name="Frame 2">
            <a:extLst>
              <a:ext uri="{FF2B5EF4-FFF2-40B4-BE49-F238E27FC236}">
                <a16:creationId xmlns:a16="http://schemas.microsoft.com/office/drawing/2014/main" id="{7387AC54-B5CD-EC4F-87F0-EF881E929EC5}"/>
              </a:ext>
            </a:extLst>
          </p:cNvPr>
          <p:cNvSpPr/>
          <p:nvPr/>
        </p:nvSpPr>
        <p:spPr bwMode="auto">
          <a:xfrm>
            <a:off x="549795" y="2564904"/>
            <a:ext cx="11467053" cy="504056"/>
          </a:xfrm>
          <a:prstGeom prst="frame">
            <a:avLst/>
          </a:prstGeom>
          <a:solidFill>
            <a:schemeClr val="accent5">
              <a:alpha val="50000"/>
            </a:schemeClr>
          </a:solidFill>
          <a:ln w="0" cap="flat" cmpd="sng" algn="ctr">
            <a:solidFill>
              <a:schemeClr val="accent2">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sv-SE" sz="1600" b="0" i="0" u="none" strike="noStrike" cap="none" normalizeH="0" baseline="0" dirty="0" err="1">
              <a:ln>
                <a:noFill/>
              </a:ln>
              <a:solidFill>
                <a:schemeClr val="bg1"/>
              </a:solidFill>
              <a:effectLst/>
              <a:latin typeface="AU Passata" pitchFamily="34" charset="0"/>
            </a:endParaRPr>
          </a:p>
        </p:txBody>
      </p:sp>
      <p:sp>
        <p:nvSpPr>
          <p:cNvPr id="8" name="Frame 7">
            <a:extLst>
              <a:ext uri="{FF2B5EF4-FFF2-40B4-BE49-F238E27FC236}">
                <a16:creationId xmlns:a16="http://schemas.microsoft.com/office/drawing/2014/main" id="{348E950B-D46E-C849-BCA7-FF999540CC98}"/>
              </a:ext>
            </a:extLst>
          </p:cNvPr>
          <p:cNvSpPr/>
          <p:nvPr/>
        </p:nvSpPr>
        <p:spPr bwMode="auto">
          <a:xfrm>
            <a:off x="549794" y="3457684"/>
            <a:ext cx="11467053" cy="504056"/>
          </a:xfrm>
          <a:prstGeom prst="frame">
            <a:avLst/>
          </a:prstGeom>
          <a:solidFill>
            <a:schemeClr val="accent5">
              <a:alpha val="50000"/>
            </a:schemeClr>
          </a:solidFill>
          <a:ln w="0" cap="flat" cmpd="sng" algn="ctr">
            <a:solidFill>
              <a:schemeClr val="accent2">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sv-SE" sz="1600" b="0" i="0" u="none" strike="noStrike" cap="none" normalizeH="0" baseline="0" dirty="0" err="1">
              <a:ln>
                <a:noFill/>
              </a:ln>
              <a:solidFill>
                <a:schemeClr val="bg1"/>
              </a:solidFill>
              <a:effectLst/>
              <a:latin typeface="AU Passata" pitchFamily="34" charset="0"/>
            </a:endParaRPr>
          </a:p>
        </p:txBody>
      </p:sp>
      <p:sp>
        <p:nvSpPr>
          <p:cNvPr id="9" name="Frame 8">
            <a:extLst>
              <a:ext uri="{FF2B5EF4-FFF2-40B4-BE49-F238E27FC236}">
                <a16:creationId xmlns:a16="http://schemas.microsoft.com/office/drawing/2014/main" id="{95EE0B22-B9CB-1148-9C87-499470DA824D}"/>
              </a:ext>
            </a:extLst>
          </p:cNvPr>
          <p:cNvSpPr/>
          <p:nvPr/>
        </p:nvSpPr>
        <p:spPr bwMode="auto">
          <a:xfrm>
            <a:off x="547049" y="4367997"/>
            <a:ext cx="11467053" cy="504056"/>
          </a:xfrm>
          <a:prstGeom prst="frame">
            <a:avLst/>
          </a:prstGeom>
          <a:solidFill>
            <a:schemeClr val="accent5">
              <a:alpha val="50000"/>
            </a:schemeClr>
          </a:solidFill>
          <a:ln w="0" cap="flat" cmpd="sng" algn="ctr">
            <a:solidFill>
              <a:schemeClr val="accent2">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sv-SE"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52645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441" y="2708920"/>
            <a:ext cx="10969943" cy="2593018"/>
          </a:xfrm>
          <a:prstGeom prst="rect">
            <a:avLst/>
          </a:prstGeom>
          <a:solidFill>
            <a:schemeClr val="accent5">
              <a:lumMod val="60000"/>
              <a:lumOff val="40000"/>
            </a:schemeClr>
          </a:solidFill>
          <a:ln>
            <a:solidFill>
              <a:schemeClr val="accent5">
                <a:lumMod val="60000"/>
                <a:lumOff val="40000"/>
              </a:schemeClr>
            </a:solidFill>
          </a:ln>
        </p:spPr>
        <p:txBody>
          <a:bodyPr wrap="square" lIns="68580" tIns="34290" rIns="68580" bIns="34290">
            <a:spAutoFit/>
          </a:bodyPr>
          <a:lstStyle/>
          <a:p>
            <a:pPr marL="342900" indent="-342900" defTabSz="465535">
              <a:lnSpc>
                <a:spcPct val="100000"/>
              </a:lnSpc>
              <a:spcBef>
                <a:spcPts val="600"/>
              </a:spcBef>
              <a:buClr>
                <a:srgbClr val="F04602"/>
              </a:buClr>
              <a:buFont typeface="Wingdings" charset="2"/>
              <a:buChar char="§"/>
            </a:pPr>
            <a:r>
              <a:rPr lang="en-US" sz="2400" dirty="0">
                <a:latin typeface="Arial" pitchFamily="34" charset="0"/>
                <a:ea typeface="ＭＳ Ｐゴシック" pitchFamily="34" charset="-128"/>
              </a:rPr>
              <a:t>Serum cholesterol levels decreased during therapy with </a:t>
            </a:r>
            <a:r>
              <a:rPr lang="en-US" sz="2400" dirty="0" err="1">
                <a:latin typeface="Arial" pitchFamily="34" charset="0"/>
                <a:ea typeface="ＭＳ Ｐゴシック" pitchFamily="34" charset="-128"/>
              </a:rPr>
              <a:t>tamoxifen</a:t>
            </a:r>
            <a:endParaRPr lang="en-US" sz="2400" dirty="0">
              <a:latin typeface="Arial" pitchFamily="34" charset="0"/>
              <a:ea typeface="ＭＳ Ｐゴシック" pitchFamily="34" charset="-128"/>
            </a:endParaRPr>
          </a:p>
          <a:p>
            <a:pPr marL="342900" indent="-342900" defTabSz="465535">
              <a:lnSpc>
                <a:spcPct val="100000"/>
              </a:lnSpc>
              <a:spcBef>
                <a:spcPts val="600"/>
              </a:spcBef>
              <a:buClr>
                <a:srgbClr val="F04602"/>
              </a:buClr>
              <a:buFont typeface="Wingdings" charset="2"/>
              <a:buChar char="§"/>
            </a:pPr>
            <a:endParaRPr lang="en-US" sz="2400" dirty="0">
              <a:latin typeface="Arial" pitchFamily="34" charset="0"/>
              <a:ea typeface="ＭＳ Ｐゴシック" pitchFamily="34" charset="-128"/>
            </a:endParaRPr>
          </a:p>
          <a:p>
            <a:pPr marL="342900" indent="-342900" defTabSz="465535">
              <a:lnSpc>
                <a:spcPct val="100000"/>
              </a:lnSpc>
              <a:spcBef>
                <a:spcPts val="600"/>
              </a:spcBef>
              <a:buClr>
                <a:srgbClr val="F04602"/>
              </a:buClr>
              <a:buFont typeface="Wingdings" charset="2"/>
              <a:buChar char="§"/>
            </a:pPr>
            <a:r>
              <a:rPr lang="en-US" sz="2400" dirty="0">
                <a:latin typeface="Arial" pitchFamily="34" charset="0"/>
                <a:ea typeface="ＭＳ Ｐゴシック" pitchFamily="34" charset="-128"/>
              </a:rPr>
              <a:t>The incidence of CLM treatment was greatest during therapy with </a:t>
            </a:r>
            <a:r>
              <a:rPr lang="en-US" sz="2400" dirty="0" err="1">
                <a:latin typeface="Arial" pitchFamily="34" charset="0"/>
                <a:ea typeface="ＭＳ Ｐゴシック" pitchFamily="34" charset="-128"/>
              </a:rPr>
              <a:t>letrozole</a:t>
            </a:r>
            <a:r>
              <a:rPr lang="en-US" sz="2400" dirty="0">
                <a:latin typeface="Arial" pitchFamily="34" charset="0"/>
                <a:ea typeface="ＭＳ Ｐゴシック" pitchFamily="34" charset="-128"/>
              </a:rPr>
              <a:t> </a:t>
            </a:r>
          </a:p>
          <a:p>
            <a:pPr defTabSz="465535">
              <a:lnSpc>
                <a:spcPct val="100000"/>
              </a:lnSpc>
              <a:spcBef>
                <a:spcPts val="600"/>
              </a:spcBef>
              <a:buClr>
                <a:srgbClr val="F04602"/>
              </a:buClr>
            </a:pPr>
            <a:endParaRPr lang="en-US" sz="2400" dirty="0">
              <a:latin typeface="Arial" pitchFamily="34" charset="0"/>
              <a:ea typeface="ＭＳ Ｐゴシック" pitchFamily="34" charset="-128"/>
            </a:endParaRPr>
          </a:p>
          <a:p>
            <a:pPr marL="342900" indent="-342900" defTabSz="465535">
              <a:lnSpc>
                <a:spcPct val="100000"/>
              </a:lnSpc>
              <a:spcBef>
                <a:spcPts val="600"/>
              </a:spcBef>
              <a:buClr>
                <a:srgbClr val="F04602"/>
              </a:buClr>
              <a:buFont typeface="Wingdings" charset="2"/>
              <a:buChar char="§"/>
            </a:pPr>
            <a:r>
              <a:rPr lang="en-US" sz="2400" dirty="0">
                <a:latin typeface="Arial" pitchFamily="34" charset="0"/>
                <a:ea typeface="ＭＳ Ｐゴシック" pitchFamily="34" charset="-128"/>
              </a:rPr>
              <a:t>Cholesterol-lowering medication during endocrine treatment appears to have a favorable impact on DFS, BCFI and DRFI</a:t>
            </a:r>
          </a:p>
        </p:txBody>
      </p:sp>
      <p:sp>
        <p:nvSpPr>
          <p:cNvPr id="7" name="TextBox 6"/>
          <p:cNvSpPr txBox="1"/>
          <p:nvPr/>
        </p:nvSpPr>
        <p:spPr>
          <a:xfrm>
            <a:off x="3385704" y="0"/>
            <a:ext cx="3392369" cy="628270"/>
          </a:xfrm>
          <a:prstGeom prst="rect">
            <a:avLst/>
          </a:prstGeom>
          <a:noFill/>
        </p:spPr>
        <p:txBody>
          <a:bodyPr wrap="none" rtlCol="0">
            <a:spAutoFit/>
          </a:bodyPr>
          <a:lstStyle/>
          <a:p>
            <a:r>
              <a:rPr lang="en-US" sz="900" dirty="0"/>
              <a:t>San Antonio Breast Cancer Symposium, December 8-12, 2015</a:t>
            </a:r>
          </a:p>
        </p:txBody>
      </p:sp>
      <p:sp>
        <p:nvSpPr>
          <p:cNvPr id="8" name="Rectangle 18"/>
          <p:cNvSpPr>
            <a:spLocks/>
          </p:cNvSpPr>
          <p:nvPr/>
        </p:nvSpPr>
        <p:spPr bwMode="auto">
          <a:xfrm>
            <a:off x="216131" y="267150"/>
            <a:ext cx="11909150" cy="924828"/>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lIns="114297" tIns="114297" rIns="114297" bIns="114297" anchor="ctr"/>
          <a:lstStyle/>
          <a:p>
            <a:pPr>
              <a:lnSpc>
                <a:spcPct val="100000"/>
              </a:lnSpc>
            </a:pPr>
            <a:r>
              <a:rPr lang="en-US" sz="2000" dirty="0">
                <a:solidFill>
                  <a:srgbClr val="FFFFFF"/>
                </a:solidFill>
                <a:latin typeface="Calibri" panose="020F0502020204030204" pitchFamily="34" charset="0"/>
                <a:ea typeface="Cambria"/>
                <a:cs typeface="Times New Roman"/>
              </a:rPr>
              <a:t>Cholesterol, Cholesterol Lowering Medication Use, and Breast Cancer </a:t>
            </a:r>
          </a:p>
          <a:p>
            <a:pPr>
              <a:lnSpc>
                <a:spcPct val="100000"/>
              </a:lnSpc>
            </a:pPr>
            <a:r>
              <a:rPr lang="en-US" sz="2000" dirty="0">
                <a:solidFill>
                  <a:srgbClr val="FFFFFF"/>
                </a:solidFill>
                <a:latin typeface="Calibri" panose="020F0502020204030204" pitchFamily="34" charset="0"/>
                <a:ea typeface="Cambria"/>
                <a:cs typeface="Times New Roman"/>
              </a:rPr>
              <a:t>Outcomes in the BIG 1-98 Study</a:t>
            </a:r>
          </a:p>
        </p:txBody>
      </p:sp>
      <p:pic>
        <p:nvPicPr>
          <p:cNvPr id="10" name="Picture 9"/>
          <p:cNvPicPr>
            <a:picLocks noChangeAspect="1"/>
          </p:cNvPicPr>
          <p:nvPr/>
        </p:nvPicPr>
        <p:blipFill>
          <a:blip r:embed="rId2"/>
          <a:stretch>
            <a:fillRect/>
          </a:stretch>
        </p:blipFill>
        <p:spPr>
          <a:xfrm>
            <a:off x="10996868" y="248689"/>
            <a:ext cx="1011295" cy="946205"/>
          </a:xfrm>
          <a:prstGeom prst="rect">
            <a:avLst/>
          </a:prstGeom>
        </p:spPr>
      </p:pic>
      <p:sp>
        <p:nvSpPr>
          <p:cNvPr id="11" name="Rectangle 10"/>
          <p:cNvSpPr/>
          <p:nvPr/>
        </p:nvSpPr>
        <p:spPr bwMode="auto">
          <a:xfrm>
            <a:off x="4463790" y="6309320"/>
            <a:ext cx="3142790" cy="506644"/>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2" name="TextBox 1"/>
          <p:cNvSpPr txBox="1"/>
          <p:nvPr/>
        </p:nvSpPr>
        <p:spPr>
          <a:xfrm>
            <a:off x="609441" y="2322845"/>
            <a:ext cx="2051844" cy="294953"/>
          </a:xfrm>
          <a:prstGeom prst="rect">
            <a:avLst/>
          </a:prstGeom>
          <a:noFill/>
        </p:spPr>
        <p:txBody>
          <a:bodyPr wrap="none" lIns="0" tIns="0" rIns="0" bIns="0" rtlCol="0">
            <a:spAutoFit/>
          </a:bodyPr>
          <a:lstStyle/>
          <a:p>
            <a:pPr>
              <a:lnSpc>
                <a:spcPct val="95000"/>
              </a:lnSpc>
            </a:pPr>
            <a:r>
              <a:rPr lang="en-US" sz="2000" b="1" dirty="0">
                <a:latin typeface="+mn-lt"/>
              </a:rPr>
              <a:t>IN CONCLUSION</a:t>
            </a:r>
          </a:p>
        </p:txBody>
      </p:sp>
    </p:spTree>
    <p:extLst>
      <p:ext uri="{BB962C8B-B14F-4D97-AF65-F5344CB8AC3E}">
        <p14:creationId xmlns:p14="http://schemas.microsoft.com/office/powerpoint/2010/main" val="612978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11A6C254-4CA1-D547-B819-BE7D44148CDF}"/>
              </a:ext>
            </a:extLst>
          </p:cNvPr>
          <p:cNvPicPr>
            <a:picLocks noChangeAspect="1"/>
          </p:cNvPicPr>
          <p:nvPr/>
        </p:nvPicPr>
        <p:blipFill>
          <a:blip r:embed="rId2"/>
          <a:stretch>
            <a:fillRect/>
          </a:stretch>
        </p:blipFill>
        <p:spPr>
          <a:xfrm>
            <a:off x="10811121" y="173298"/>
            <a:ext cx="1050801" cy="1260961"/>
          </a:xfrm>
          <a:prstGeom prst="rect">
            <a:avLst/>
          </a:prstGeom>
        </p:spPr>
      </p:pic>
      <p:sp>
        <p:nvSpPr>
          <p:cNvPr id="4" name="Pladsholder til dato 3">
            <a:extLst>
              <a:ext uri="{FF2B5EF4-FFF2-40B4-BE49-F238E27FC236}">
                <a16:creationId xmlns:a16="http://schemas.microsoft.com/office/drawing/2014/main" id="{BCE303C1-E52E-F446-9983-8F8D31F0D027}"/>
              </a:ext>
            </a:extLst>
          </p:cNvPr>
          <p:cNvSpPr>
            <a:spLocks noGrp="1"/>
          </p:cNvSpPr>
          <p:nvPr>
            <p:ph type="dt" sz="half" idx="10"/>
          </p:nvPr>
        </p:nvSpPr>
        <p:spPr/>
        <p:txBody>
          <a:bodyPr/>
          <a:lstStyle/>
          <a:p>
            <a:fld id="{65EED500-3E0C-8E40-8A58-9DE04C83E25B}" type="datetime1">
              <a:rPr lang="da-DK" smtClean="0"/>
              <a:t>14.01.2021</a:t>
            </a:fld>
            <a:r>
              <a:rPr lang="da-DK"/>
              <a:t>02-11-2017</a:t>
            </a:r>
            <a:endParaRPr lang="da-DK" dirty="0"/>
          </a:p>
        </p:txBody>
      </p:sp>
      <p:sp>
        <p:nvSpPr>
          <p:cNvPr id="7" name="Rectangle 5">
            <a:extLst>
              <a:ext uri="{FF2B5EF4-FFF2-40B4-BE49-F238E27FC236}">
                <a16:creationId xmlns:a16="http://schemas.microsoft.com/office/drawing/2014/main" id="{C0FC30B3-E395-F54C-B7E6-4DBEA788FA25}"/>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8" name="Rectangle 5">
            <a:extLst>
              <a:ext uri="{FF2B5EF4-FFF2-40B4-BE49-F238E27FC236}">
                <a16:creationId xmlns:a16="http://schemas.microsoft.com/office/drawing/2014/main" id="{F64A63A9-4DA0-3743-BD02-8070FA207E8A}"/>
              </a:ext>
            </a:extLst>
          </p:cNvPr>
          <p:cNvSpPr/>
          <p:nvPr/>
        </p:nvSpPr>
        <p:spPr bwMode="auto">
          <a:xfrm>
            <a:off x="11202986" y="5897563"/>
            <a:ext cx="868089" cy="8113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12" name="Rectangle 5">
            <a:extLst>
              <a:ext uri="{FF2B5EF4-FFF2-40B4-BE49-F238E27FC236}">
                <a16:creationId xmlns:a16="http://schemas.microsoft.com/office/drawing/2014/main" id="{9FD87883-B693-0D4C-80EF-CAD37F41436D}"/>
              </a:ext>
            </a:extLst>
          </p:cNvPr>
          <p:cNvSpPr/>
          <p:nvPr/>
        </p:nvSpPr>
        <p:spPr bwMode="auto">
          <a:xfrm>
            <a:off x="268425" y="6248063"/>
            <a:ext cx="2926766" cy="4608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pic>
        <p:nvPicPr>
          <p:cNvPr id="6" name="Billede 5">
            <a:extLst>
              <a:ext uri="{FF2B5EF4-FFF2-40B4-BE49-F238E27FC236}">
                <a16:creationId xmlns:a16="http://schemas.microsoft.com/office/drawing/2014/main" id="{6A707859-3947-8947-8871-5EFCF02866DA}"/>
              </a:ext>
            </a:extLst>
          </p:cNvPr>
          <p:cNvPicPr>
            <a:picLocks noChangeAspect="1"/>
          </p:cNvPicPr>
          <p:nvPr/>
        </p:nvPicPr>
        <p:blipFill>
          <a:blip r:embed="rId3"/>
          <a:stretch>
            <a:fillRect/>
          </a:stretch>
        </p:blipFill>
        <p:spPr>
          <a:xfrm>
            <a:off x="315913" y="6011638"/>
            <a:ext cx="735693" cy="583171"/>
          </a:xfrm>
          <a:prstGeom prst="rect">
            <a:avLst/>
          </a:prstGeom>
        </p:spPr>
      </p:pic>
      <p:sp>
        <p:nvSpPr>
          <p:cNvPr id="13" name="Afrundet rektangel 12">
            <a:extLst>
              <a:ext uri="{FF2B5EF4-FFF2-40B4-BE49-F238E27FC236}">
                <a16:creationId xmlns:a16="http://schemas.microsoft.com/office/drawing/2014/main" id="{D13D149F-9C47-774A-8CC5-66F9E128B965}"/>
              </a:ext>
            </a:extLst>
          </p:cNvPr>
          <p:cNvSpPr/>
          <p:nvPr/>
        </p:nvSpPr>
        <p:spPr bwMode="auto">
          <a:xfrm>
            <a:off x="224767" y="2807747"/>
            <a:ext cx="2538138" cy="2159292"/>
          </a:xfrm>
          <a:prstGeom prst="roundRect">
            <a:avLst/>
          </a:prstGeom>
          <a:solidFill>
            <a:schemeClr val="accent2"/>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Key Eligibility </a:t>
            </a:r>
            <a:r>
              <a:rPr lang="da-SE" sz="1600" dirty="0">
                <a:solidFill>
                  <a:schemeClr val="bg1"/>
                </a:solidFill>
              </a:rPr>
              <a:t>C</a:t>
            </a:r>
            <a:r>
              <a:rPr kumimoji="0" lang="da-SE" sz="1600" b="0" i="0" u="none" strike="noStrike" cap="none" normalizeH="0" baseline="0" dirty="0">
                <a:ln>
                  <a:noFill/>
                </a:ln>
                <a:solidFill>
                  <a:schemeClr val="bg1"/>
                </a:solidFill>
                <a:effectLst/>
                <a:latin typeface="AU Passata" pitchFamily="34" charset="0"/>
              </a:rPr>
              <a:t>riteria</a:t>
            </a:r>
          </a:p>
          <a:p>
            <a:pPr marL="285750" marR="0" indent="-285750" defTabSz="914400" rtl="0" eaLnBrk="1" fontAlgn="base" latinLnBrk="0" hangingPunct="1">
              <a:lnSpc>
                <a:spcPct val="95000"/>
              </a:lnSpc>
              <a:spcBef>
                <a:spcPct val="0"/>
              </a:spcBef>
              <a:spcAft>
                <a:spcPct val="0"/>
              </a:spcAft>
              <a:buClrTx/>
              <a:buSzTx/>
              <a:buFont typeface="Arial" panose="020B0604020202020204" pitchFamily="34" charset="0"/>
              <a:buChar char="•"/>
              <a:tabLst/>
            </a:pPr>
            <a:r>
              <a:rPr lang="da-SE" sz="1600" dirty="0">
                <a:solidFill>
                  <a:schemeClr val="bg1"/>
                </a:solidFill>
              </a:rPr>
              <a:t>Age &gt; 18 yrs</a:t>
            </a:r>
          </a:p>
          <a:p>
            <a:pPr marL="285750" marR="0" indent="-285750" defTabSz="914400" rtl="0" eaLnBrk="1" fontAlgn="base" latinLnBrk="0" hangingPunct="1">
              <a:lnSpc>
                <a:spcPct val="95000"/>
              </a:lnSpc>
              <a:spcBef>
                <a:spcPct val="0"/>
              </a:spcBef>
              <a:spcAft>
                <a:spcPct val="0"/>
              </a:spcAft>
              <a:buClrTx/>
              <a:buSzTx/>
              <a:buFont typeface="Arial" panose="020B0604020202020204" pitchFamily="34" charset="0"/>
              <a:buChar char="•"/>
              <a:tabLst/>
            </a:pPr>
            <a:r>
              <a:rPr kumimoji="0" lang="da-SE" sz="1600" b="0" i="0" u="none" strike="noStrike" cap="none" normalizeH="0" baseline="0" dirty="0">
                <a:ln>
                  <a:noFill/>
                </a:ln>
                <a:solidFill>
                  <a:schemeClr val="bg1"/>
                </a:solidFill>
                <a:effectLst/>
                <a:latin typeface="AU Passata" pitchFamily="34" charset="0"/>
              </a:rPr>
              <a:t>ER+ early breast cancer</a:t>
            </a:r>
          </a:p>
          <a:p>
            <a:pPr marL="285750" marR="0" indent="-285750" defTabSz="914400" rtl="0" eaLnBrk="1" fontAlgn="base" latinLnBrk="0" hangingPunct="1">
              <a:lnSpc>
                <a:spcPct val="95000"/>
              </a:lnSpc>
              <a:spcBef>
                <a:spcPct val="0"/>
              </a:spcBef>
              <a:spcAft>
                <a:spcPct val="0"/>
              </a:spcAft>
              <a:buClrTx/>
              <a:buSzTx/>
              <a:buFont typeface="Arial" panose="020B0604020202020204" pitchFamily="34" charset="0"/>
              <a:buChar char="•"/>
              <a:tabLst/>
            </a:pPr>
            <a:r>
              <a:rPr kumimoji="0" lang="da-SE" sz="1600" b="0" i="0" u="none" strike="noStrike" cap="none" normalizeH="0" baseline="0" dirty="0">
                <a:ln>
                  <a:noFill/>
                </a:ln>
                <a:solidFill>
                  <a:schemeClr val="bg1"/>
                </a:solidFill>
                <a:effectLst/>
                <a:latin typeface="AU Passata" pitchFamily="34" charset="0"/>
              </a:rPr>
              <a:t>ECOG PS 0-2</a:t>
            </a:r>
          </a:p>
          <a:p>
            <a:pPr marL="285750" marR="0" indent="-285750" defTabSz="914400" rtl="0" eaLnBrk="1" fontAlgn="base" latinLnBrk="0" hangingPunct="1">
              <a:lnSpc>
                <a:spcPct val="95000"/>
              </a:lnSpc>
              <a:spcBef>
                <a:spcPct val="0"/>
              </a:spcBef>
              <a:spcAft>
                <a:spcPct val="0"/>
              </a:spcAft>
              <a:buClrTx/>
              <a:buSzTx/>
              <a:buFont typeface="Arial" panose="020B0604020202020204" pitchFamily="34" charset="0"/>
              <a:buChar char="•"/>
              <a:tabLst/>
            </a:pPr>
            <a:r>
              <a:rPr lang="da-SE" sz="1600" dirty="0">
                <a:solidFill>
                  <a:schemeClr val="bg1"/>
                </a:solidFill>
              </a:rPr>
              <a:t>No current CLM</a:t>
            </a:r>
          </a:p>
          <a:p>
            <a:pPr marL="285750" marR="0" indent="-285750" defTabSz="914400" rtl="0" eaLnBrk="1" fontAlgn="base" latinLnBrk="0" hangingPunct="1">
              <a:lnSpc>
                <a:spcPct val="95000"/>
              </a:lnSpc>
              <a:spcBef>
                <a:spcPct val="0"/>
              </a:spcBef>
              <a:spcAft>
                <a:spcPct val="0"/>
              </a:spcAft>
              <a:buClrTx/>
              <a:buSzTx/>
              <a:buFont typeface="Arial" panose="020B0604020202020204" pitchFamily="34" charset="0"/>
              <a:buChar char="•"/>
              <a:tabLst/>
            </a:pPr>
            <a:r>
              <a:rPr lang="da-SE" sz="1600" dirty="0">
                <a:solidFill>
                  <a:schemeClr val="bg1"/>
                </a:solidFill>
              </a:rPr>
              <a:t>No hepatic/renal dysfunction</a:t>
            </a:r>
            <a:endParaRPr kumimoji="0" lang="da-SE" sz="1600" b="0" i="0" u="none" strike="noStrike" cap="none" normalizeH="0" baseline="0" dirty="0">
              <a:ln>
                <a:noFill/>
              </a:ln>
              <a:solidFill>
                <a:schemeClr val="bg1"/>
              </a:solidFill>
              <a:effectLst/>
              <a:latin typeface="AU Passata" pitchFamily="34" charset="0"/>
            </a:endParaRPr>
          </a:p>
        </p:txBody>
      </p:sp>
      <p:sp>
        <p:nvSpPr>
          <p:cNvPr id="15" name="Ellipse 14">
            <a:extLst>
              <a:ext uri="{FF2B5EF4-FFF2-40B4-BE49-F238E27FC236}">
                <a16:creationId xmlns:a16="http://schemas.microsoft.com/office/drawing/2014/main" id="{B52C8652-5252-754C-B0C6-F9F82C95BC1D}"/>
              </a:ext>
            </a:extLst>
          </p:cNvPr>
          <p:cNvSpPr/>
          <p:nvPr/>
        </p:nvSpPr>
        <p:spPr bwMode="auto">
          <a:xfrm>
            <a:off x="2866467" y="3714589"/>
            <a:ext cx="914400" cy="914400"/>
          </a:xfrm>
          <a:prstGeom prst="ellipse">
            <a:avLst/>
          </a:prstGeom>
          <a:solidFill>
            <a:schemeClr val="accent5"/>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R</a:t>
            </a:r>
          </a:p>
          <a:p>
            <a:pPr marL="0" marR="0" indent="0" algn="ctr"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1:1</a:t>
            </a:r>
          </a:p>
        </p:txBody>
      </p:sp>
      <p:sp>
        <p:nvSpPr>
          <p:cNvPr id="16" name="Afrundet rektangel 15">
            <a:extLst>
              <a:ext uri="{FF2B5EF4-FFF2-40B4-BE49-F238E27FC236}">
                <a16:creationId xmlns:a16="http://schemas.microsoft.com/office/drawing/2014/main" id="{A7CE5F3B-CD0A-AC4E-BC1D-33AB9E92BB12}"/>
              </a:ext>
            </a:extLst>
          </p:cNvPr>
          <p:cNvSpPr/>
          <p:nvPr/>
        </p:nvSpPr>
        <p:spPr bwMode="auto">
          <a:xfrm>
            <a:off x="3780867" y="2587044"/>
            <a:ext cx="3014790" cy="648072"/>
          </a:xfrm>
          <a:prstGeom prst="roundRect">
            <a:avLst/>
          </a:prstGeom>
          <a:solidFill>
            <a:srgbClr val="166835"/>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lang="da-SE" sz="1600" dirty="0">
                <a:solidFill>
                  <a:schemeClr val="bg1"/>
                </a:solidFill>
              </a:rPr>
              <a:t>Neoa</a:t>
            </a:r>
            <a:r>
              <a:rPr kumimoji="0" lang="da-SE" sz="1600" b="0" i="0" u="none" strike="noStrike" cap="none" normalizeH="0" baseline="0" dirty="0">
                <a:ln>
                  <a:noFill/>
                </a:ln>
                <a:solidFill>
                  <a:schemeClr val="bg1"/>
                </a:solidFill>
                <a:effectLst/>
                <a:latin typeface="AU Passata" pitchFamily="34" charset="0"/>
              </a:rPr>
              <a:t>djuvant Chemotherapy </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(Epirubicin x 3-4/Paclitaxel x 3-4)</a:t>
            </a:r>
          </a:p>
        </p:txBody>
      </p:sp>
      <p:sp>
        <p:nvSpPr>
          <p:cNvPr id="18" name="Pladsholder til indhold 17">
            <a:extLst>
              <a:ext uri="{FF2B5EF4-FFF2-40B4-BE49-F238E27FC236}">
                <a16:creationId xmlns:a16="http://schemas.microsoft.com/office/drawing/2014/main" id="{093035A9-9182-E74C-B087-7BD6C06075C9}"/>
              </a:ext>
            </a:extLst>
          </p:cNvPr>
          <p:cNvSpPr>
            <a:spLocks noGrp="1"/>
          </p:cNvSpPr>
          <p:nvPr>
            <p:ph idx="1"/>
          </p:nvPr>
        </p:nvSpPr>
        <p:spPr bwMode="auto">
          <a:xfrm>
            <a:off x="3780867" y="4341577"/>
            <a:ext cx="3014790" cy="604825"/>
          </a:xfrm>
          <a:prstGeom prst="roundRect">
            <a:avLst/>
          </a:prstGeom>
          <a:solidFill>
            <a:srgbClr val="166835"/>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lang="da-SE" sz="1600" dirty="0">
                <a:solidFill>
                  <a:schemeClr val="bg1"/>
                </a:solidFill>
                <a:latin typeface="AU Passata" pitchFamily="34" charset="0"/>
              </a:rPr>
              <a:t>Neoa</a:t>
            </a:r>
            <a:r>
              <a:rPr kumimoji="0" lang="da-SE" sz="1600" b="0" i="0" u="none" strike="noStrike" cap="none" normalizeH="0" baseline="0" dirty="0">
                <a:ln>
                  <a:noFill/>
                </a:ln>
                <a:solidFill>
                  <a:schemeClr val="bg1"/>
                </a:solidFill>
                <a:effectLst/>
                <a:latin typeface="AU Passata" pitchFamily="34" charset="0"/>
              </a:rPr>
              <a:t>djuvant Chemotherapy </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(Epirubicin x 3-4/Paclitaxel x 3-4)</a:t>
            </a:r>
          </a:p>
        </p:txBody>
      </p:sp>
      <p:sp>
        <p:nvSpPr>
          <p:cNvPr id="19" name="Afrundet rektangel 18">
            <a:extLst>
              <a:ext uri="{FF2B5EF4-FFF2-40B4-BE49-F238E27FC236}">
                <a16:creationId xmlns:a16="http://schemas.microsoft.com/office/drawing/2014/main" id="{BD5C6542-D77C-034A-809B-9B0DFAF3CB4B}"/>
              </a:ext>
            </a:extLst>
          </p:cNvPr>
          <p:cNvSpPr/>
          <p:nvPr/>
        </p:nvSpPr>
        <p:spPr bwMode="auto">
          <a:xfrm>
            <a:off x="3754054" y="3277889"/>
            <a:ext cx="5124505" cy="604825"/>
          </a:xfrm>
          <a:prstGeom prst="roundRect">
            <a:avLst/>
          </a:prstGeom>
          <a:solidFill>
            <a:srgbClr val="B60069"/>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Atorvastatin 80 mg/d (2 yrs)</a:t>
            </a:r>
          </a:p>
        </p:txBody>
      </p:sp>
      <p:sp>
        <p:nvSpPr>
          <p:cNvPr id="20" name="Afrundet rektangel 19">
            <a:extLst>
              <a:ext uri="{FF2B5EF4-FFF2-40B4-BE49-F238E27FC236}">
                <a16:creationId xmlns:a16="http://schemas.microsoft.com/office/drawing/2014/main" id="{AB39825F-B31B-9945-ACC2-1F72729DA230}"/>
              </a:ext>
            </a:extLst>
          </p:cNvPr>
          <p:cNvSpPr/>
          <p:nvPr/>
        </p:nvSpPr>
        <p:spPr bwMode="auto">
          <a:xfrm>
            <a:off x="3754048" y="4989179"/>
            <a:ext cx="5124504" cy="604825"/>
          </a:xfrm>
          <a:prstGeom prst="roundRect">
            <a:avLst/>
          </a:prstGeom>
          <a:solidFill>
            <a:srgbClr val="B60069"/>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Placebo (2 yrs)</a:t>
            </a:r>
          </a:p>
        </p:txBody>
      </p:sp>
      <p:sp>
        <p:nvSpPr>
          <p:cNvPr id="21" name="Title 1">
            <a:extLst>
              <a:ext uri="{FF2B5EF4-FFF2-40B4-BE49-F238E27FC236}">
                <a16:creationId xmlns:a16="http://schemas.microsoft.com/office/drawing/2014/main" id="{1E94E725-9397-644E-8DCA-53F557CE2AA3}"/>
              </a:ext>
            </a:extLst>
          </p:cNvPr>
          <p:cNvSpPr>
            <a:spLocks noGrp="1"/>
          </p:cNvSpPr>
          <p:nvPr>
            <p:ph type="title"/>
          </p:nvPr>
        </p:nvSpPr>
        <p:spPr>
          <a:xfrm>
            <a:off x="315913" y="149225"/>
            <a:ext cx="9618662" cy="1309688"/>
          </a:xfrm>
        </p:spPr>
        <p:txBody>
          <a:bodyPr/>
          <a:lstStyle/>
          <a:p>
            <a:r>
              <a:rPr lang="en-US" dirty="0">
                <a:ea typeface="Garamond" charset="0"/>
                <a:cs typeface="Garamond" charset="0"/>
              </a:rPr>
              <a:t>MASTER trial design, </a:t>
            </a:r>
            <a:br>
              <a:rPr lang="en-US" dirty="0">
                <a:ea typeface="Garamond" charset="0"/>
                <a:cs typeface="Garamond" charset="0"/>
              </a:rPr>
            </a:br>
            <a:r>
              <a:rPr lang="en-US" dirty="0" err="1">
                <a:ea typeface="Garamond" charset="0"/>
                <a:cs typeface="Garamond" charset="0"/>
              </a:rPr>
              <a:t>NEOadjuvant</a:t>
            </a:r>
            <a:endParaRPr lang="en-US" dirty="0"/>
          </a:p>
        </p:txBody>
      </p:sp>
      <p:sp>
        <p:nvSpPr>
          <p:cNvPr id="22" name="Afrundet rektangel 21">
            <a:extLst>
              <a:ext uri="{FF2B5EF4-FFF2-40B4-BE49-F238E27FC236}">
                <a16:creationId xmlns:a16="http://schemas.microsoft.com/office/drawing/2014/main" id="{DDEF9EC3-A668-8843-993C-F9BBF20E6E5C}"/>
              </a:ext>
            </a:extLst>
          </p:cNvPr>
          <p:cNvSpPr/>
          <p:nvPr/>
        </p:nvSpPr>
        <p:spPr bwMode="auto">
          <a:xfrm>
            <a:off x="7336961" y="2582795"/>
            <a:ext cx="4673730" cy="648072"/>
          </a:xfrm>
          <a:prstGeom prst="roundRect">
            <a:avLst/>
          </a:prstGeom>
          <a:solidFill>
            <a:schemeClr val="accent4">
              <a:lumMod val="60000"/>
              <a:lumOff val="40000"/>
            </a:schemeClr>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Adjuvant Endocrine Therapy</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(Tamoxifen 10 yrs (pre), Letrozol 5 yrs (post))</a:t>
            </a:r>
          </a:p>
        </p:txBody>
      </p:sp>
      <p:sp>
        <p:nvSpPr>
          <p:cNvPr id="23" name="Afrundet rektangel 22">
            <a:extLst>
              <a:ext uri="{FF2B5EF4-FFF2-40B4-BE49-F238E27FC236}">
                <a16:creationId xmlns:a16="http://schemas.microsoft.com/office/drawing/2014/main" id="{3D6E3316-5DDB-9B48-8C7E-5B3BA5F85AA6}"/>
              </a:ext>
            </a:extLst>
          </p:cNvPr>
          <p:cNvSpPr/>
          <p:nvPr/>
        </p:nvSpPr>
        <p:spPr bwMode="auto">
          <a:xfrm>
            <a:off x="7310607" y="4298330"/>
            <a:ext cx="4673730" cy="648072"/>
          </a:xfrm>
          <a:prstGeom prst="roundRect">
            <a:avLst/>
          </a:prstGeom>
          <a:solidFill>
            <a:schemeClr val="accent4">
              <a:lumMod val="60000"/>
              <a:lumOff val="40000"/>
            </a:schemeClr>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Adjuvant Endocrine Therapy</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(Tamoxifen 10 yrs (pre), Letrozol 5 yrs (post))</a:t>
            </a:r>
          </a:p>
        </p:txBody>
      </p:sp>
      <p:sp>
        <p:nvSpPr>
          <p:cNvPr id="24" name="Afrundet rektangel 23">
            <a:extLst>
              <a:ext uri="{FF2B5EF4-FFF2-40B4-BE49-F238E27FC236}">
                <a16:creationId xmlns:a16="http://schemas.microsoft.com/office/drawing/2014/main" id="{30C38DFC-8135-514B-A900-5320D9DDD547}"/>
              </a:ext>
            </a:extLst>
          </p:cNvPr>
          <p:cNvSpPr/>
          <p:nvPr/>
        </p:nvSpPr>
        <p:spPr bwMode="auto">
          <a:xfrm>
            <a:off x="6861603" y="2582795"/>
            <a:ext cx="383058" cy="3006960"/>
          </a:xfrm>
          <a:prstGeom prst="roundRect">
            <a:avLst/>
          </a:prstGeom>
          <a:solidFill>
            <a:srgbClr val="512383"/>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SE" sz="2000" b="0" i="0" u="none" strike="noStrike" cap="none" normalizeH="0" baseline="0" dirty="0">
              <a:ln>
                <a:noFill/>
              </a:ln>
              <a:solidFill>
                <a:schemeClr val="bg1"/>
              </a:solidFill>
              <a:effectLst/>
              <a:latin typeface="AU Passata" pitchFamily="34" charset="0"/>
            </a:endParaRP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lang="da-SE" sz="2000" dirty="0">
              <a:solidFill>
                <a:schemeClr val="bg1"/>
              </a:solidFill>
            </a:endParaRP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2000" b="0" i="0" u="none" strike="noStrike" cap="none" normalizeH="0" baseline="0" dirty="0">
                <a:ln>
                  <a:noFill/>
                </a:ln>
                <a:solidFill>
                  <a:schemeClr val="bg1"/>
                </a:solidFill>
                <a:effectLst/>
                <a:latin typeface="AU Passata" pitchFamily="34" charset="0"/>
              </a:rPr>
              <a:t>SU</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lang="da-SE" sz="2000" dirty="0">
                <a:solidFill>
                  <a:schemeClr val="bg1"/>
                </a:solidFill>
              </a:rPr>
              <a:t>R</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2000" b="0" i="0" u="none" strike="noStrike" cap="none" normalizeH="0" baseline="0" dirty="0">
                <a:ln>
                  <a:noFill/>
                </a:ln>
                <a:solidFill>
                  <a:schemeClr val="bg1"/>
                </a:solidFill>
                <a:effectLst/>
                <a:latin typeface="AU Passata" pitchFamily="34" charset="0"/>
              </a:rPr>
              <a:t>G</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lang="da-SE" sz="2000" dirty="0">
                <a:solidFill>
                  <a:schemeClr val="bg1"/>
                </a:solidFill>
              </a:rPr>
              <a:t>E</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DK" sz="2000" b="0" i="0" u="none" strike="noStrike" cap="none" normalizeH="0" baseline="0" dirty="0">
                <a:ln>
                  <a:noFill/>
                </a:ln>
                <a:solidFill>
                  <a:schemeClr val="bg1"/>
                </a:solidFill>
                <a:effectLst/>
                <a:latin typeface="AU Passata" pitchFamily="34" charset="0"/>
              </a:rPr>
              <a:t>R</a:t>
            </a:r>
            <a:endParaRPr kumimoji="0" lang="da-SE" sz="2000" b="0" i="0" u="none" strike="noStrike" cap="none" normalizeH="0" baseline="0" dirty="0">
              <a:ln>
                <a:noFill/>
              </a:ln>
              <a:solidFill>
                <a:schemeClr val="bg1"/>
              </a:solidFill>
              <a:effectLst/>
              <a:latin typeface="AU Passata" pitchFamily="34" charset="0"/>
            </a:endParaRP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lang="da-DK" sz="2000" dirty="0">
                <a:solidFill>
                  <a:schemeClr val="bg1"/>
                </a:solidFill>
              </a:rPr>
              <a:t>Y</a:t>
            </a:r>
            <a:endParaRPr lang="da-SE" sz="2000" dirty="0">
              <a:solidFill>
                <a:schemeClr val="bg1"/>
              </a:solidFill>
            </a:endParaRP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SE" sz="2000" b="0" i="0" u="none" strike="noStrike" cap="none" normalizeH="0" baseline="0" dirty="0" err="1">
              <a:ln>
                <a:noFill/>
              </a:ln>
              <a:solidFill>
                <a:schemeClr val="bg1"/>
              </a:solidFill>
              <a:effectLst/>
              <a:latin typeface="AU Passata" pitchFamily="34" charset="0"/>
            </a:endParaRPr>
          </a:p>
        </p:txBody>
      </p:sp>
      <p:sp>
        <p:nvSpPr>
          <p:cNvPr id="25" name="Tekstfelt 24">
            <a:extLst>
              <a:ext uri="{FF2B5EF4-FFF2-40B4-BE49-F238E27FC236}">
                <a16:creationId xmlns:a16="http://schemas.microsoft.com/office/drawing/2014/main" id="{A20D4188-EEC5-1946-AFDF-1DA50E4FF506}"/>
              </a:ext>
            </a:extLst>
          </p:cNvPr>
          <p:cNvSpPr txBox="1"/>
          <p:nvPr/>
        </p:nvSpPr>
        <p:spPr>
          <a:xfrm>
            <a:off x="225832" y="5094062"/>
            <a:ext cx="3151376" cy="935641"/>
          </a:xfrm>
          <a:prstGeom prst="rect">
            <a:avLst/>
          </a:prstGeom>
          <a:noFill/>
        </p:spPr>
        <p:txBody>
          <a:bodyPr wrap="none" lIns="0" tIns="0" rIns="0" bIns="0" rtlCol="0">
            <a:spAutoFit/>
          </a:bodyPr>
          <a:lstStyle/>
          <a:p>
            <a:pPr>
              <a:lnSpc>
                <a:spcPct val="95000"/>
              </a:lnSpc>
            </a:pPr>
            <a:r>
              <a:rPr lang="da-SE" sz="1600" b="1" dirty="0">
                <a:latin typeface="+mn-lt"/>
              </a:rPr>
              <a:t>Stratifications factors: </a:t>
            </a:r>
          </a:p>
          <a:p>
            <a:pPr marL="285750" indent="-285750">
              <a:lnSpc>
                <a:spcPct val="95000"/>
              </a:lnSpc>
              <a:buFont typeface="Arial" panose="020B0604020202020204" pitchFamily="34" charset="0"/>
              <a:buChar char="•"/>
            </a:pPr>
            <a:r>
              <a:rPr lang="da-SE" sz="1600" dirty="0">
                <a:latin typeface="+mn-lt"/>
              </a:rPr>
              <a:t>Trial site</a:t>
            </a:r>
          </a:p>
          <a:p>
            <a:pPr marL="285750" indent="-285750">
              <a:lnSpc>
                <a:spcPct val="95000"/>
              </a:lnSpc>
              <a:buFont typeface="Arial" panose="020B0604020202020204" pitchFamily="34" charset="0"/>
              <a:buChar char="•"/>
            </a:pPr>
            <a:r>
              <a:rPr lang="da-SE" sz="1600" dirty="0">
                <a:latin typeface="+mn-lt"/>
              </a:rPr>
              <a:t>Clinical setting </a:t>
            </a:r>
          </a:p>
          <a:p>
            <a:pPr>
              <a:lnSpc>
                <a:spcPct val="95000"/>
              </a:lnSpc>
            </a:pPr>
            <a:r>
              <a:rPr lang="da-SE" sz="1600" dirty="0">
                <a:latin typeface="+mn-lt"/>
              </a:rPr>
              <a:t>(neoadjuvant, adjuvant, late adjuvant)</a:t>
            </a:r>
          </a:p>
        </p:txBody>
      </p:sp>
      <p:sp>
        <p:nvSpPr>
          <p:cNvPr id="26" name="Tekstfelt 25">
            <a:extLst>
              <a:ext uri="{FF2B5EF4-FFF2-40B4-BE49-F238E27FC236}">
                <a16:creationId xmlns:a16="http://schemas.microsoft.com/office/drawing/2014/main" id="{F4229A08-7037-C54E-BF71-B015305EF744}"/>
              </a:ext>
            </a:extLst>
          </p:cNvPr>
          <p:cNvSpPr txBox="1"/>
          <p:nvPr/>
        </p:nvSpPr>
        <p:spPr>
          <a:xfrm>
            <a:off x="7336961" y="2174229"/>
            <a:ext cx="4585166" cy="233910"/>
          </a:xfrm>
          <a:prstGeom prst="rect">
            <a:avLst/>
          </a:prstGeom>
          <a:noFill/>
        </p:spPr>
        <p:txBody>
          <a:bodyPr wrap="none" lIns="0" tIns="0" rIns="0" bIns="0" rtlCol="0">
            <a:spAutoFit/>
          </a:bodyPr>
          <a:lstStyle/>
          <a:p>
            <a:pPr>
              <a:lnSpc>
                <a:spcPct val="95000"/>
              </a:lnSpc>
            </a:pPr>
            <a:r>
              <a:rPr lang="da-SE" sz="1600" b="1" dirty="0">
                <a:latin typeface="+mn-lt"/>
              </a:rPr>
              <a:t>Adjuvant r</a:t>
            </a:r>
            <a:r>
              <a:rPr lang="da-DK" sz="1600" b="1" dirty="0">
                <a:latin typeface="+mn-lt"/>
              </a:rPr>
              <a:t>a</a:t>
            </a:r>
            <a:r>
              <a:rPr lang="da-SE" sz="1600" b="1" dirty="0">
                <a:latin typeface="+mn-lt"/>
              </a:rPr>
              <a:t>diotherapy as per DBCG clinical guidelines </a:t>
            </a:r>
          </a:p>
        </p:txBody>
      </p:sp>
      <p:cxnSp>
        <p:nvCxnSpPr>
          <p:cNvPr id="28" name="Lige pilforbindelse 27">
            <a:extLst>
              <a:ext uri="{FF2B5EF4-FFF2-40B4-BE49-F238E27FC236}">
                <a16:creationId xmlns:a16="http://schemas.microsoft.com/office/drawing/2014/main" id="{5B503257-7AC4-AC4C-AF04-04C9CFD47B98}"/>
              </a:ext>
            </a:extLst>
          </p:cNvPr>
          <p:cNvCxnSpPr>
            <a:cxnSpLocks/>
          </p:cNvCxnSpPr>
          <p:nvPr/>
        </p:nvCxnSpPr>
        <p:spPr bwMode="auto">
          <a:xfrm>
            <a:off x="7336961" y="2408139"/>
            <a:ext cx="1266436" cy="0"/>
          </a:xfrm>
          <a:prstGeom prst="straightConnector1">
            <a:avLst/>
          </a:prstGeom>
          <a:solidFill>
            <a:schemeClr val="accent2"/>
          </a:solidFill>
          <a:ln w="1778" cap="flat" cmpd="sng" algn="ctr">
            <a:solidFill>
              <a:schemeClr val="tx1"/>
            </a:solidFill>
            <a:prstDash val="solid"/>
            <a:round/>
            <a:headEnd type="none" w="med" len="med"/>
            <a:tailEnd type="triangle"/>
          </a:ln>
          <a:effectLst/>
        </p:spPr>
      </p:cxnSp>
      <p:cxnSp>
        <p:nvCxnSpPr>
          <p:cNvPr id="36" name="Lige forbindelse 35">
            <a:extLst>
              <a:ext uri="{FF2B5EF4-FFF2-40B4-BE49-F238E27FC236}">
                <a16:creationId xmlns:a16="http://schemas.microsoft.com/office/drawing/2014/main" id="{CCDC109B-F343-0F44-839E-2EF2653F28E5}"/>
              </a:ext>
            </a:extLst>
          </p:cNvPr>
          <p:cNvCxnSpPr>
            <a:cxnSpLocks/>
          </p:cNvCxnSpPr>
          <p:nvPr/>
        </p:nvCxnSpPr>
        <p:spPr bwMode="auto">
          <a:xfrm>
            <a:off x="3310260" y="3242986"/>
            <a:ext cx="0" cy="471603"/>
          </a:xfrm>
          <a:prstGeom prst="line">
            <a:avLst/>
          </a:prstGeom>
          <a:solidFill>
            <a:schemeClr val="accent2"/>
          </a:solidFill>
          <a:ln w="1778" cap="flat" cmpd="sng" algn="ctr">
            <a:solidFill>
              <a:schemeClr val="tx1"/>
            </a:solidFill>
            <a:prstDash val="solid"/>
            <a:round/>
            <a:headEnd type="none" w="med" len="med"/>
            <a:tailEnd type="none" w="med" len="med"/>
          </a:ln>
          <a:effectLst/>
        </p:spPr>
      </p:cxnSp>
      <p:cxnSp>
        <p:nvCxnSpPr>
          <p:cNvPr id="38" name="Lige forbindelse 37">
            <a:extLst>
              <a:ext uri="{FF2B5EF4-FFF2-40B4-BE49-F238E27FC236}">
                <a16:creationId xmlns:a16="http://schemas.microsoft.com/office/drawing/2014/main" id="{044B24D9-520A-4C4F-9335-C130D0E5F4D9}"/>
              </a:ext>
            </a:extLst>
          </p:cNvPr>
          <p:cNvCxnSpPr>
            <a:cxnSpLocks/>
          </p:cNvCxnSpPr>
          <p:nvPr/>
        </p:nvCxnSpPr>
        <p:spPr bwMode="auto">
          <a:xfrm>
            <a:off x="3323667" y="4628989"/>
            <a:ext cx="0" cy="357595"/>
          </a:xfrm>
          <a:prstGeom prst="line">
            <a:avLst/>
          </a:prstGeom>
          <a:solidFill>
            <a:schemeClr val="accent2"/>
          </a:solidFill>
          <a:ln w="1778" cap="flat" cmpd="sng" algn="ctr">
            <a:solidFill>
              <a:schemeClr val="tx1"/>
            </a:solidFill>
            <a:prstDash val="solid"/>
            <a:round/>
            <a:headEnd type="none" w="med" len="med"/>
            <a:tailEnd type="none" w="med" len="med"/>
          </a:ln>
          <a:effectLst/>
        </p:spPr>
      </p:cxnSp>
      <p:cxnSp>
        <p:nvCxnSpPr>
          <p:cNvPr id="39" name="Lige forbindelse 38">
            <a:extLst>
              <a:ext uri="{FF2B5EF4-FFF2-40B4-BE49-F238E27FC236}">
                <a16:creationId xmlns:a16="http://schemas.microsoft.com/office/drawing/2014/main" id="{D7F037AE-E9D9-1449-A08E-ABD753C49A84}"/>
              </a:ext>
            </a:extLst>
          </p:cNvPr>
          <p:cNvCxnSpPr>
            <a:cxnSpLocks/>
          </p:cNvCxnSpPr>
          <p:nvPr/>
        </p:nvCxnSpPr>
        <p:spPr bwMode="auto">
          <a:xfrm>
            <a:off x="3310260" y="3242986"/>
            <a:ext cx="550714" cy="0"/>
          </a:xfrm>
          <a:prstGeom prst="line">
            <a:avLst/>
          </a:prstGeom>
          <a:solidFill>
            <a:schemeClr val="accent2"/>
          </a:solidFill>
          <a:ln w="1778" cap="flat" cmpd="sng" algn="ctr">
            <a:solidFill>
              <a:schemeClr val="tx1"/>
            </a:solidFill>
            <a:prstDash val="solid"/>
            <a:round/>
            <a:headEnd type="none" w="med" len="med"/>
            <a:tailEnd type="none" w="med" len="med"/>
          </a:ln>
          <a:effectLst/>
        </p:spPr>
      </p:cxnSp>
      <p:cxnSp>
        <p:nvCxnSpPr>
          <p:cNvPr id="44" name="Lige forbindelse 43">
            <a:extLst>
              <a:ext uri="{FF2B5EF4-FFF2-40B4-BE49-F238E27FC236}">
                <a16:creationId xmlns:a16="http://schemas.microsoft.com/office/drawing/2014/main" id="{C8ED3E9E-75DB-7B48-8B39-D3702FFE1854}"/>
              </a:ext>
            </a:extLst>
          </p:cNvPr>
          <p:cNvCxnSpPr>
            <a:cxnSpLocks/>
          </p:cNvCxnSpPr>
          <p:nvPr/>
        </p:nvCxnSpPr>
        <p:spPr bwMode="auto">
          <a:xfrm>
            <a:off x="3323667" y="4978662"/>
            <a:ext cx="550714" cy="0"/>
          </a:xfrm>
          <a:prstGeom prst="line">
            <a:avLst/>
          </a:prstGeom>
          <a:solidFill>
            <a:schemeClr val="accent2"/>
          </a:solidFill>
          <a:ln w="1778" cap="flat" cmpd="sng" algn="ctr">
            <a:solidFill>
              <a:schemeClr val="tx1"/>
            </a:solidFill>
            <a:prstDash val="solid"/>
            <a:round/>
            <a:headEnd type="none" w="med" len="med"/>
            <a:tailEnd type="none" w="med" len="med"/>
          </a:ln>
          <a:effectLst/>
        </p:spPr>
      </p:cxnSp>
      <p:cxnSp>
        <p:nvCxnSpPr>
          <p:cNvPr id="50" name="Lige forbindelse 49">
            <a:extLst>
              <a:ext uri="{FF2B5EF4-FFF2-40B4-BE49-F238E27FC236}">
                <a16:creationId xmlns:a16="http://schemas.microsoft.com/office/drawing/2014/main" id="{72D11337-B6EF-7741-887F-47D6CB3BD0EC}"/>
              </a:ext>
            </a:extLst>
          </p:cNvPr>
          <p:cNvCxnSpPr>
            <a:cxnSpLocks/>
            <a:endCxn id="15" idx="2"/>
          </p:cNvCxnSpPr>
          <p:nvPr/>
        </p:nvCxnSpPr>
        <p:spPr bwMode="auto">
          <a:xfrm>
            <a:off x="2746140" y="4171789"/>
            <a:ext cx="120327" cy="0"/>
          </a:xfrm>
          <a:prstGeom prst="line">
            <a:avLst/>
          </a:prstGeom>
          <a:solidFill>
            <a:schemeClr val="accent2"/>
          </a:solidFill>
          <a:ln w="1778" cap="flat" cmpd="sng" algn="ctr">
            <a:solidFill>
              <a:schemeClr val="tx1"/>
            </a:solidFill>
            <a:prstDash val="solid"/>
            <a:round/>
            <a:headEnd type="none" w="med" len="med"/>
            <a:tailEnd type="none" w="med" len="med"/>
          </a:ln>
          <a:effectLst/>
        </p:spPr>
      </p:cxnSp>
      <p:sp>
        <p:nvSpPr>
          <p:cNvPr id="55" name="Tekstfelt 54">
            <a:extLst>
              <a:ext uri="{FF2B5EF4-FFF2-40B4-BE49-F238E27FC236}">
                <a16:creationId xmlns:a16="http://schemas.microsoft.com/office/drawing/2014/main" id="{7E4A59DC-3867-FC46-B03E-3B61468F5271}"/>
              </a:ext>
            </a:extLst>
          </p:cNvPr>
          <p:cNvSpPr txBox="1"/>
          <p:nvPr/>
        </p:nvSpPr>
        <p:spPr>
          <a:xfrm>
            <a:off x="7399171" y="3997418"/>
            <a:ext cx="4585166" cy="233910"/>
          </a:xfrm>
          <a:prstGeom prst="rect">
            <a:avLst/>
          </a:prstGeom>
          <a:noFill/>
        </p:spPr>
        <p:txBody>
          <a:bodyPr wrap="none" lIns="0" tIns="0" rIns="0" bIns="0" rtlCol="0">
            <a:spAutoFit/>
          </a:bodyPr>
          <a:lstStyle/>
          <a:p>
            <a:pPr>
              <a:lnSpc>
                <a:spcPct val="95000"/>
              </a:lnSpc>
            </a:pPr>
            <a:r>
              <a:rPr lang="da-SE" sz="1600" b="1" dirty="0">
                <a:latin typeface="+mn-lt"/>
              </a:rPr>
              <a:t>Adjuvant r</a:t>
            </a:r>
            <a:r>
              <a:rPr lang="da-DK" sz="1600" b="1" dirty="0">
                <a:latin typeface="+mn-lt"/>
              </a:rPr>
              <a:t>a</a:t>
            </a:r>
            <a:r>
              <a:rPr lang="da-SE" sz="1600" b="1" dirty="0">
                <a:latin typeface="+mn-lt"/>
              </a:rPr>
              <a:t>diotherapy as per DBCG clinical guidelines </a:t>
            </a:r>
          </a:p>
        </p:txBody>
      </p:sp>
      <p:cxnSp>
        <p:nvCxnSpPr>
          <p:cNvPr id="56" name="Lige pilforbindelse 55">
            <a:extLst>
              <a:ext uri="{FF2B5EF4-FFF2-40B4-BE49-F238E27FC236}">
                <a16:creationId xmlns:a16="http://schemas.microsoft.com/office/drawing/2014/main" id="{6E00C324-D93B-7B4A-8EE7-3E18F3CE7957}"/>
              </a:ext>
            </a:extLst>
          </p:cNvPr>
          <p:cNvCxnSpPr>
            <a:cxnSpLocks/>
          </p:cNvCxnSpPr>
          <p:nvPr/>
        </p:nvCxnSpPr>
        <p:spPr bwMode="auto">
          <a:xfrm>
            <a:off x="7399171" y="4231328"/>
            <a:ext cx="1266436" cy="0"/>
          </a:xfrm>
          <a:prstGeom prst="straightConnector1">
            <a:avLst/>
          </a:prstGeom>
          <a:solidFill>
            <a:schemeClr val="accent2"/>
          </a:solidFill>
          <a:ln w="1778" cap="flat" cmpd="sng" algn="ctr">
            <a:solidFill>
              <a:schemeClr val="tx1"/>
            </a:solidFill>
            <a:prstDash val="solid"/>
            <a:round/>
            <a:headEnd type="none" w="med" len="med"/>
            <a:tailEnd type="triangle"/>
          </a:ln>
          <a:effectLst/>
        </p:spPr>
      </p:cxnSp>
      <p:sp>
        <p:nvSpPr>
          <p:cNvPr id="30" name="Tekstfelt 29">
            <a:extLst>
              <a:ext uri="{FF2B5EF4-FFF2-40B4-BE49-F238E27FC236}">
                <a16:creationId xmlns:a16="http://schemas.microsoft.com/office/drawing/2014/main" id="{C705E0BB-DE21-C54D-A287-6A0F892BBC74}"/>
              </a:ext>
            </a:extLst>
          </p:cNvPr>
          <p:cNvSpPr txBox="1"/>
          <p:nvPr/>
        </p:nvSpPr>
        <p:spPr>
          <a:xfrm>
            <a:off x="3780867" y="1902713"/>
            <a:ext cx="4572149" cy="233910"/>
          </a:xfrm>
          <a:prstGeom prst="rect">
            <a:avLst/>
          </a:prstGeom>
          <a:noFill/>
        </p:spPr>
        <p:txBody>
          <a:bodyPr wrap="none" lIns="0" tIns="0" rIns="0" bIns="0" rtlCol="0">
            <a:spAutoFit/>
          </a:bodyPr>
          <a:lstStyle/>
          <a:p>
            <a:pPr>
              <a:lnSpc>
                <a:spcPct val="95000"/>
              </a:lnSpc>
            </a:pPr>
            <a:r>
              <a:rPr lang="da-DK" sz="1600" b="1" dirty="0">
                <a:latin typeface="+mn-lt"/>
              </a:rPr>
              <a:t>HER2 </a:t>
            </a:r>
            <a:r>
              <a:rPr lang="da-DK" sz="1600" b="1" dirty="0" err="1">
                <a:latin typeface="+mn-lt"/>
              </a:rPr>
              <a:t>directed</a:t>
            </a:r>
            <a:r>
              <a:rPr lang="da-DK" sz="1600" b="1" dirty="0">
                <a:latin typeface="+mn-lt"/>
              </a:rPr>
              <a:t> </a:t>
            </a:r>
            <a:r>
              <a:rPr lang="da-DK" sz="1600" b="1" dirty="0" err="1">
                <a:latin typeface="+mn-lt"/>
              </a:rPr>
              <a:t>therapy</a:t>
            </a:r>
            <a:r>
              <a:rPr lang="da-DK" sz="1600" b="1" dirty="0">
                <a:latin typeface="+mn-lt"/>
              </a:rPr>
              <a:t> </a:t>
            </a:r>
            <a:r>
              <a:rPr lang="da-SE" sz="1600" b="1" dirty="0">
                <a:latin typeface="+mn-lt"/>
              </a:rPr>
              <a:t>as per DBCG clinical guidelines </a:t>
            </a:r>
          </a:p>
        </p:txBody>
      </p:sp>
      <p:cxnSp>
        <p:nvCxnSpPr>
          <p:cNvPr id="31" name="Lige pilforbindelse 30">
            <a:extLst>
              <a:ext uri="{FF2B5EF4-FFF2-40B4-BE49-F238E27FC236}">
                <a16:creationId xmlns:a16="http://schemas.microsoft.com/office/drawing/2014/main" id="{863C320F-EEDB-F941-A21C-2B94F8C20C57}"/>
              </a:ext>
            </a:extLst>
          </p:cNvPr>
          <p:cNvCxnSpPr>
            <a:cxnSpLocks/>
          </p:cNvCxnSpPr>
          <p:nvPr/>
        </p:nvCxnSpPr>
        <p:spPr bwMode="auto">
          <a:xfrm>
            <a:off x="3780867" y="2227056"/>
            <a:ext cx="1266436" cy="0"/>
          </a:xfrm>
          <a:prstGeom prst="straightConnector1">
            <a:avLst/>
          </a:prstGeom>
          <a:solidFill>
            <a:schemeClr val="accent2"/>
          </a:solidFill>
          <a:ln w="1778" cap="flat" cmpd="sng" algn="ctr">
            <a:solidFill>
              <a:schemeClr val="tx1"/>
            </a:solidFill>
            <a:prstDash val="solid"/>
            <a:round/>
            <a:headEnd type="none" w="med" len="med"/>
            <a:tailEnd type="triangle"/>
          </a:ln>
          <a:effectLst/>
        </p:spPr>
      </p:cxnSp>
      <p:sp>
        <p:nvSpPr>
          <p:cNvPr id="32" name="Tekstfelt 31">
            <a:extLst>
              <a:ext uri="{FF2B5EF4-FFF2-40B4-BE49-F238E27FC236}">
                <a16:creationId xmlns:a16="http://schemas.microsoft.com/office/drawing/2014/main" id="{5C1AD3A5-D369-104C-B53E-6A2246D66CE8}"/>
              </a:ext>
            </a:extLst>
          </p:cNvPr>
          <p:cNvSpPr txBox="1"/>
          <p:nvPr/>
        </p:nvSpPr>
        <p:spPr>
          <a:xfrm>
            <a:off x="3780867" y="5728982"/>
            <a:ext cx="4572149" cy="233910"/>
          </a:xfrm>
          <a:prstGeom prst="rect">
            <a:avLst/>
          </a:prstGeom>
          <a:noFill/>
        </p:spPr>
        <p:txBody>
          <a:bodyPr wrap="none" lIns="0" tIns="0" rIns="0" bIns="0" rtlCol="0">
            <a:spAutoFit/>
          </a:bodyPr>
          <a:lstStyle/>
          <a:p>
            <a:pPr>
              <a:lnSpc>
                <a:spcPct val="95000"/>
              </a:lnSpc>
            </a:pPr>
            <a:r>
              <a:rPr lang="da-DK" sz="1600" b="1" dirty="0">
                <a:latin typeface="+mn-lt"/>
              </a:rPr>
              <a:t>HER2 </a:t>
            </a:r>
            <a:r>
              <a:rPr lang="da-DK" sz="1600" b="1" dirty="0" err="1">
                <a:latin typeface="+mn-lt"/>
              </a:rPr>
              <a:t>directed</a:t>
            </a:r>
            <a:r>
              <a:rPr lang="da-DK" sz="1600" b="1" dirty="0">
                <a:latin typeface="+mn-lt"/>
              </a:rPr>
              <a:t> </a:t>
            </a:r>
            <a:r>
              <a:rPr lang="da-DK" sz="1600" b="1" dirty="0" err="1">
                <a:latin typeface="+mn-lt"/>
              </a:rPr>
              <a:t>therapy</a:t>
            </a:r>
            <a:r>
              <a:rPr lang="da-DK" sz="1600" b="1" dirty="0">
                <a:latin typeface="+mn-lt"/>
              </a:rPr>
              <a:t> </a:t>
            </a:r>
            <a:r>
              <a:rPr lang="da-SE" sz="1600" b="1" dirty="0">
                <a:latin typeface="+mn-lt"/>
              </a:rPr>
              <a:t>as per DBCG clinical guidelines </a:t>
            </a:r>
          </a:p>
        </p:txBody>
      </p:sp>
      <p:cxnSp>
        <p:nvCxnSpPr>
          <p:cNvPr id="33" name="Lige pilforbindelse 32">
            <a:extLst>
              <a:ext uri="{FF2B5EF4-FFF2-40B4-BE49-F238E27FC236}">
                <a16:creationId xmlns:a16="http://schemas.microsoft.com/office/drawing/2014/main" id="{498C98B4-BE66-F14B-BC94-57C9E839AFD3}"/>
              </a:ext>
            </a:extLst>
          </p:cNvPr>
          <p:cNvCxnSpPr>
            <a:cxnSpLocks/>
          </p:cNvCxnSpPr>
          <p:nvPr/>
        </p:nvCxnSpPr>
        <p:spPr bwMode="auto">
          <a:xfrm>
            <a:off x="3780867" y="6053325"/>
            <a:ext cx="1266436" cy="0"/>
          </a:xfrm>
          <a:prstGeom prst="straightConnector1">
            <a:avLst/>
          </a:prstGeom>
          <a:solidFill>
            <a:schemeClr val="accent2"/>
          </a:solidFill>
          <a:ln w="1778"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791614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11A6C254-4CA1-D547-B819-BE7D44148CDF}"/>
              </a:ext>
            </a:extLst>
          </p:cNvPr>
          <p:cNvPicPr>
            <a:picLocks noChangeAspect="1"/>
          </p:cNvPicPr>
          <p:nvPr/>
        </p:nvPicPr>
        <p:blipFill>
          <a:blip r:embed="rId2"/>
          <a:stretch>
            <a:fillRect/>
          </a:stretch>
        </p:blipFill>
        <p:spPr>
          <a:xfrm>
            <a:off x="10811121" y="173298"/>
            <a:ext cx="1050801" cy="1260961"/>
          </a:xfrm>
          <a:prstGeom prst="rect">
            <a:avLst/>
          </a:prstGeom>
        </p:spPr>
      </p:pic>
      <p:sp>
        <p:nvSpPr>
          <p:cNvPr id="4" name="Pladsholder til dato 3">
            <a:extLst>
              <a:ext uri="{FF2B5EF4-FFF2-40B4-BE49-F238E27FC236}">
                <a16:creationId xmlns:a16="http://schemas.microsoft.com/office/drawing/2014/main" id="{BCE303C1-E52E-F446-9983-8F8D31F0D027}"/>
              </a:ext>
            </a:extLst>
          </p:cNvPr>
          <p:cNvSpPr>
            <a:spLocks noGrp="1"/>
          </p:cNvSpPr>
          <p:nvPr>
            <p:ph type="dt" sz="half" idx="10"/>
          </p:nvPr>
        </p:nvSpPr>
        <p:spPr/>
        <p:txBody>
          <a:bodyPr/>
          <a:lstStyle/>
          <a:p>
            <a:fld id="{65EED500-3E0C-8E40-8A58-9DE04C83E25B}" type="datetime1">
              <a:rPr lang="da-DK" smtClean="0"/>
              <a:t>14.01.2021</a:t>
            </a:fld>
            <a:r>
              <a:rPr lang="da-DK"/>
              <a:t>02-11-2017</a:t>
            </a:r>
            <a:endParaRPr lang="da-DK" dirty="0"/>
          </a:p>
        </p:txBody>
      </p:sp>
      <p:sp>
        <p:nvSpPr>
          <p:cNvPr id="7" name="Rectangle 5">
            <a:extLst>
              <a:ext uri="{FF2B5EF4-FFF2-40B4-BE49-F238E27FC236}">
                <a16:creationId xmlns:a16="http://schemas.microsoft.com/office/drawing/2014/main" id="{C0FC30B3-E395-F54C-B7E6-4DBEA788FA25}"/>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8" name="Rectangle 5">
            <a:extLst>
              <a:ext uri="{FF2B5EF4-FFF2-40B4-BE49-F238E27FC236}">
                <a16:creationId xmlns:a16="http://schemas.microsoft.com/office/drawing/2014/main" id="{F64A63A9-4DA0-3743-BD02-8070FA207E8A}"/>
              </a:ext>
            </a:extLst>
          </p:cNvPr>
          <p:cNvSpPr/>
          <p:nvPr/>
        </p:nvSpPr>
        <p:spPr bwMode="auto">
          <a:xfrm>
            <a:off x="11202986" y="5897563"/>
            <a:ext cx="868089" cy="8113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12" name="Rectangle 5">
            <a:extLst>
              <a:ext uri="{FF2B5EF4-FFF2-40B4-BE49-F238E27FC236}">
                <a16:creationId xmlns:a16="http://schemas.microsoft.com/office/drawing/2014/main" id="{9FD87883-B693-0D4C-80EF-CAD37F41436D}"/>
              </a:ext>
            </a:extLst>
          </p:cNvPr>
          <p:cNvSpPr/>
          <p:nvPr/>
        </p:nvSpPr>
        <p:spPr bwMode="auto">
          <a:xfrm>
            <a:off x="268425" y="6248063"/>
            <a:ext cx="2926766" cy="4608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pic>
        <p:nvPicPr>
          <p:cNvPr id="6" name="Billede 5">
            <a:extLst>
              <a:ext uri="{FF2B5EF4-FFF2-40B4-BE49-F238E27FC236}">
                <a16:creationId xmlns:a16="http://schemas.microsoft.com/office/drawing/2014/main" id="{6A707859-3947-8947-8871-5EFCF02866DA}"/>
              </a:ext>
            </a:extLst>
          </p:cNvPr>
          <p:cNvPicPr>
            <a:picLocks noChangeAspect="1"/>
          </p:cNvPicPr>
          <p:nvPr/>
        </p:nvPicPr>
        <p:blipFill>
          <a:blip r:embed="rId3"/>
          <a:stretch>
            <a:fillRect/>
          </a:stretch>
        </p:blipFill>
        <p:spPr>
          <a:xfrm>
            <a:off x="315913" y="6011638"/>
            <a:ext cx="735693" cy="583171"/>
          </a:xfrm>
          <a:prstGeom prst="rect">
            <a:avLst/>
          </a:prstGeom>
        </p:spPr>
      </p:pic>
      <p:sp>
        <p:nvSpPr>
          <p:cNvPr id="13" name="Afrundet rektangel 12">
            <a:extLst>
              <a:ext uri="{FF2B5EF4-FFF2-40B4-BE49-F238E27FC236}">
                <a16:creationId xmlns:a16="http://schemas.microsoft.com/office/drawing/2014/main" id="{D13D149F-9C47-774A-8CC5-66F9E128B965}"/>
              </a:ext>
            </a:extLst>
          </p:cNvPr>
          <p:cNvSpPr/>
          <p:nvPr/>
        </p:nvSpPr>
        <p:spPr bwMode="auto">
          <a:xfrm>
            <a:off x="817938" y="2797282"/>
            <a:ext cx="2538138" cy="2159292"/>
          </a:xfrm>
          <a:prstGeom prst="roundRect">
            <a:avLst/>
          </a:prstGeom>
          <a:solidFill>
            <a:schemeClr val="accent2"/>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Key Eligibility </a:t>
            </a:r>
            <a:r>
              <a:rPr lang="da-SE" sz="1600" dirty="0">
                <a:solidFill>
                  <a:schemeClr val="bg1"/>
                </a:solidFill>
              </a:rPr>
              <a:t>C</a:t>
            </a:r>
            <a:r>
              <a:rPr kumimoji="0" lang="da-SE" sz="1600" b="0" i="0" u="none" strike="noStrike" cap="none" normalizeH="0" baseline="0" dirty="0">
                <a:ln>
                  <a:noFill/>
                </a:ln>
                <a:solidFill>
                  <a:schemeClr val="bg1"/>
                </a:solidFill>
                <a:effectLst/>
                <a:latin typeface="AU Passata" pitchFamily="34" charset="0"/>
              </a:rPr>
              <a:t>riteria</a:t>
            </a:r>
          </a:p>
          <a:p>
            <a:pPr marL="285750" marR="0" indent="-285750" defTabSz="914400" rtl="0" eaLnBrk="1" fontAlgn="base" latinLnBrk="0" hangingPunct="1">
              <a:lnSpc>
                <a:spcPct val="95000"/>
              </a:lnSpc>
              <a:spcBef>
                <a:spcPct val="0"/>
              </a:spcBef>
              <a:spcAft>
                <a:spcPct val="0"/>
              </a:spcAft>
              <a:buClrTx/>
              <a:buSzTx/>
              <a:buFont typeface="Arial" panose="020B0604020202020204" pitchFamily="34" charset="0"/>
              <a:buChar char="•"/>
              <a:tabLst/>
            </a:pPr>
            <a:r>
              <a:rPr lang="da-SE" sz="1600" dirty="0">
                <a:solidFill>
                  <a:schemeClr val="bg1"/>
                </a:solidFill>
              </a:rPr>
              <a:t>Age &gt; 18 yrs</a:t>
            </a:r>
          </a:p>
          <a:p>
            <a:pPr marL="285750" marR="0" indent="-285750" defTabSz="914400" rtl="0" eaLnBrk="1" fontAlgn="base" latinLnBrk="0" hangingPunct="1">
              <a:lnSpc>
                <a:spcPct val="95000"/>
              </a:lnSpc>
              <a:spcBef>
                <a:spcPct val="0"/>
              </a:spcBef>
              <a:spcAft>
                <a:spcPct val="0"/>
              </a:spcAft>
              <a:buClrTx/>
              <a:buSzTx/>
              <a:buFont typeface="Arial" panose="020B0604020202020204" pitchFamily="34" charset="0"/>
              <a:buChar char="•"/>
              <a:tabLst/>
            </a:pPr>
            <a:r>
              <a:rPr kumimoji="0" lang="da-SE" sz="1600" b="0" i="0" u="none" strike="noStrike" cap="none" normalizeH="0" baseline="0" dirty="0">
                <a:ln>
                  <a:noFill/>
                </a:ln>
                <a:solidFill>
                  <a:schemeClr val="bg1"/>
                </a:solidFill>
                <a:effectLst/>
                <a:latin typeface="AU Passata" pitchFamily="34" charset="0"/>
              </a:rPr>
              <a:t>ER+ early breast cancer</a:t>
            </a:r>
          </a:p>
          <a:p>
            <a:pPr marL="285750" marR="0" indent="-285750" defTabSz="914400" rtl="0" eaLnBrk="1" fontAlgn="base" latinLnBrk="0" hangingPunct="1">
              <a:lnSpc>
                <a:spcPct val="95000"/>
              </a:lnSpc>
              <a:spcBef>
                <a:spcPct val="0"/>
              </a:spcBef>
              <a:spcAft>
                <a:spcPct val="0"/>
              </a:spcAft>
              <a:buClrTx/>
              <a:buSzTx/>
              <a:buFont typeface="Arial" panose="020B0604020202020204" pitchFamily="34" charset="0"/>
              <a:buChar char="•"/>
              <a:tabLst/>
            </a:pPr>
            <a:r>
              <a:rPr kumimoji="0" lang="da-SE" sz="1600" b="0" i="0" u="none" strike="noStrike" cap="none" normalizeH="0" baseline="0" dirty="0">
                <a:ln>
                  <a:noFill/>
                </a:ln>
                <a:solidFill>
                  <a:schemeClr val="bg1"/>
                </a:solidFill>
                <a:effectLst/>
                <a:latin typeface="AU Passata" pitchFamily="34" charset="0"/>
              </a:rPr>
              <a:t>ECOG PS 0-2</a:t>
            </a:r>
          </a:p>
          <a:p>
            <a:pPr marL="285750" marR="0" indent="-285750" defTabSz="914400" rtl="0" eaLnBrk="1" fontAlgn="base" latinLnBrk="0" hangingPunct="1">
              <a:lnSpc>
                <a:spcPct val="95000"/>
              </a:lnSpc>
              <a:spcBef>
                <a:spcPct val="0"/>
              </a:spcBef>
              <a:spcAft>
                <a:spcPct val="0"/>
              </a:spcAft>
              <a:buClrTx/>
              <a:buSzTx/>
              <a:buFont typeface="Arial" panose="020B0604020202020204" pitchFamily="34" charset="0"/>
              <a:buChar char="•"/>
              <a:tabLst/>
            </a:pPr>
            <a:r>
              <a:rPr lang="da-SE" sz="1600" dirty="0">
                <a:solidFill>
                  <a:schemeClr val="bg1"/>
                </a:solidFill>
              </a:rPr>
              <a:t>No current CLM</a:t>
            </a:r>
          </a:p>
          <a:p>
            <a:pPr marL="285750" marR="0" indent="-285750" defTabSz="914400" rtl="0" eaLnBrk="1" fontAlgn="base" latinLnBrk="0" hangingPunct="1">
              <a:lnSpc>
                <a:spcPct val="95000"/>
              </a:lnSpc>
              <a:spcBef>
                <a:spcPct val="0"/>
              </a:spcBef>
              <a:spcAft>
                <a:spcPct val="0"/>
              </a:spcAft>
              <a:buClrTx/>
              <a:buSzTx/>
              <a:buFont typeface="Arial" panose="020B0604020202020204" pitchFamily="34" charset="0"/>
              <a:buChar char="•"/>
              <a:tabLst/>
            </a:pPr>
            <a:r>
              <a:rPr lang="da-SE" sz="1600" dirty="0">
                <a:solidFill>
                  <a:schemeClr val="bg1"/>
                </a:solidFill>
              </a:rPr>
              <a:t>No hepatic/renal dysfunction</a:t>
            </a:r>
            <a:endParaRPr kumimoji="0" lang="da-SE" sz="1600" b="0" i="0" u="none" strike="noStrike" cap="none" normalizeH="0" baseline="0" dirty="0">
              <a:ln>
                <a:noFill/>
              </a:ln>
              <a:solidFill>
                <a:schemeClr val="bg1"/>
              </a:solidFill>
              <a:effectLst/>
              <a:latin typeface="AU Passata" pitchFamily="34" charset="0"/>
            </a:endParaRPr>
          </a:p>
        </p:txBody>
      </p:sp>
      <p:sp>
        <p:nvSpPr>
          <p:cNvPr id="15" name="Ellipse 14">
            <a:extLst>
              <a:ext uri="{FF2B5EF4-FFF2-40B4-BE49-F238E27FC236}">
                <a16:creationId xmlns:a16="http://schemas.microsoft.com/office/drawing/2014/main" id="{B52C8652-5252-754C-B0C6-F9F82C95BC1D}"/>
              </a:ext>
            </a:extLst>
          </p:cNvPr>
          <p:cNvSpPr/>
          <p:nvPr/>
        </p:nvSpPr>
        <p:spPr bwMode="auto">
          <a:xfrm>
            <a:off x="3476403" y="3684579"/>
            <a:ext cx="914400" cy="914400"/>
          </a:xfrm>
          <a:prstGeom prst="ellipse">
            <a:avLst/>
          </a:prstGeom>
          <a:solidFill>
            <a:schemeClr val="accent5"/>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R</a:t>
            </a:r>
          </a:p>
          <a:p>
            <a:pPr marL="0" marR="0" indent="0" algn="ctr"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1:1</a:t>
            </a:r>
          </a:p>
        </p:txBody>
      </p:sp>
      <p:sp>
        <p:nvSpPr>
          <p:cNvPr id="16" name="Afrundet rektangel 15">
            <a:extLst>
              <a:ext uri="{FF2B5EF4-FFF2-40B4-BE49-F238E27FC236}">
                <a16:creationId xmlns:a16="http://schemas.microsoft.com/office/drawing/2014/main" id="{A7CE5F3B-CD0A-AC4E-BC1D-33AB9E92BB12}"/>
              </a:ext>
            </a:extLst>
          </p:cNvPr>
          <p:cNvSpPr/>
          <p:nvPr/>
        </p:nvSpPr>
        <p:spPr bwMode="auto">
          <a:xfrm>
            <a:off x="4463790" y="2564904"/>
            <a:ext cx="2638734" cy="648072"/>
          </a:xfrm>
          <a:prstGeom prst="roundRect">
            <a:avLst/>
          </a:prstGeom>
          <a:solidFill>
            <a:srgbClr val="166835"/>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Adjuvant Chemotherapy </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(Epirubicin x 3/Paclitaxel x 3)</a:t>
            </a:r>
          </a:p>
        </p:txBody>
      </p:sp>
      <p:sp>
        <p:nvSpPr>
          <p:cNvPr id="18" name="Pladsholder til indhold 17">
            <a:extLst>
              <a:ext uri="{FF2B5EF4-FFF2-40B4-BE49-F238E27FC236}">
                <a16:creationId xmlns:a16="http://schemas.microsoft.com/office/drawing/2014/main" id="{093035A9-9182-E74C-B087-7BD6C06075C9}"/>
              </a:ext>
            </a:extLst>
          </p:cNvPr>
          <p:cNvSpPr>
            <a:spLocks noGrp="1"/>
          </p:cNvSpPr>
          <p:nvPr>
            <p:ph idx="1"/>
          </p:nvPr>
        </p:nvSpPr>
        <p:spPr bwMode="auto">
          <a:xfrm>
            <a:off x="4486100" y="4319437"/>
            <a:ext cx="2616424" cy="604825"/>
          </a:xfrm>
          <a:prstGeom prst="roundRect">
            <a:avLst/>
          </a:prstGeom>
          <a:solidFill>
            <a:srgbClr val="166835"/>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Adjuvant Chemotherapy </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(Epirubicin x 3/Paclitaxel x 3)</a:t>
            </a:r>
          </a:p>
        </p:txBody>
      </p:sp>
      <p:sp>
        <p:nvSpPr>
          <p:cNvPr id="19" name="Afrundet rektangel 18">
            <a:extLst>
              <a:ext uri="{FF2B5EF4-FFF2-40B4-BE49-F238E27FC236}">
                <a16:creationId xmlns:a16="http://schemas.microsoft.com/office/drawing/2014/main" id="{BD5C6542-D77C-034A-809B-9B0DFAF3CB4B}"/>
              </a:ext>
            </a:extLst>
          </p:cNvPr>
          <p:cNvSpPr/>
          <p:nvPr/>
        </p:nvSpPr>
        <p:spPr bwMode="auto">
          <a:xfrm>
            <a:off x="4463790" y="3255749"/>
            <a:ext cx="4294918" cy="604825"/>
          </a:xfrm>
          <a:prstGeom prst="roundRect">
            <a:avLst/>
          </a:prstGeom>
          <a:solidFill>
            <a:srgbClr val="B60069"/>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Atorvastatin 80 mg/d (2 yrs)</a:t>
            </a:r>
          </a:p>
        </p:txBody>
      </p:sp>
      <p:sp>
        <p:nvSpPr>
          <p:cNvPr id="20" name="Afrundet rektangel 19">
            <a:extLst>
              <a:ext uri="{FF2B5EF4-FFF2-40B4-BE49-F238E27FC236}">
                <a16:creationId xmlns:a16="http://schemas.microsoft.com/office/drawing/2014/main" id="{AB39825F-B31B-9945-ACC2-1F72729DA230}"/>
              </a:ext>
            </a:extLst>
          </p:cNvPr>
          <p:cNvSpPr/>
          <p:nvPr/>
        </p:nvSpPr>
        <p:spPr bwMode="auto">
          <a:xfrm>
            <a:off x="4463790" y="4967039"/>
            <a:ext cx="4294918" cy="604825"/>
          </a:xfrm>
          <a:prstGeom prst="roundRect">
            <a:avLst/>
          </a:prstGeom>
          <a:solidFill>
            <a:srgbClr val="B60069"/>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Placebo (2 yrs)</a:t>
            </a:r>
          </a:p>
        </p:txBody>
      </p:sp>
      <p:sp>
        <p:nvSpPr>
          <p:cNvPr id="21" name="Title 1">
            <a:extLst>
              <a:ext uri="{FF2B5EF4-FFF2-40B4-BE49-F238E27FC236}">
                <a16:creationId xmlns:a16="http://schemas.microsoft.com/office/drawing/2014/main" id="{1E94E725-9397-644E-8DCA-53F557CE2AA3}"/>
              </a:ext>
            </a:extLst>
          </p:cNvPr>
          <p:cNvSpPr>
            <a:spLocks noGrp="1"/>
          </p:cNvSpPr>
          <p:nvPr>
            <p:ph type="title"/>
          </p:nvPr>
        </p:nvSpPr>
        <p:spPr>
          <a:xfrm>
            <a:off x="315913" y="149225"/>
            <a:ext cx="9618662" cy="1309688"/>
          </a:xfrm>
        </p:spPr>
        <p:txBody>
          <a:bodyPr/>
          <a:lstStyle/>
          <a:p>
            <a:r>
              <a:rPr lang="en-US" dirty="0">
                <a:ea typeface="Garamond" charset="0"/>
                <a:cs typeface="Garamond" charset="0"/>
              </a:rPr>
              <a:t>MASTER trial design, </a:t>
            </a:r>
            <a:br>
              <a:rPr lang="en-US" dirty="0">
                <a:ea typeface="Garamond" charset="0"/>
                <a:cs typeface="Garamond" charset="0"/>
              </a:rPr>
            </a:br>
            <a:r>
              <a:rPr lang="en-US" dirty="0">
                <a:ea typeface="Garamond" charset="0"/>
                <a:cs typeface="Garamond" charset="0"/>
              </a:rPr>
              <a:t>EARLY adjuvant</a:t>
            </a:r>
            <a:endParaRPr lang="en-US" dirty="0"/>
          </a:p>
        </p:txBody>
      </p:sp>
      <p:sp>
        <p:nvSpPr>
          <p:cNvPr id="22" name="Afrundet rektangel 21">
            <a:extLst>
              <a:ext uri="{FF2B5EF4-FFF2-40B4-BE49-F238E27FC236}">
                <a16:creationId xmlns:a16="http://schemas.microsoft.com/office/drawing/2014/main" id="{DDEF9EC3-A668-8843-993C-F9BBF20E6E5C}"/>
              </a:ext>
            </a:extLst>
          </p:cNvPr>
          <p:cNvSpPr/>
          <p:nvPr/>
        </p:nvSpPr>
        <p:spPr bwMode="auto">
          <a:xfrm>
            <a:off x="7199181" y="2564904"/>
            <a:ext cx="4673730" cy="648072"/>
          </a:xfrm>
          <a:prstGeom prst="roundRect">
            <a:avLst/>
          </a:prstGeom>
          <a:solidFill>
            <a:schemeClr val="accent4">
              <a:lumMod val="60000"/>
              <a:lumOff val="40000"/>
            </a:schemeClr>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Adjuvant Endocrine Therapy</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(Tamoxifen 10 yrs (pre), Letrozol 5 yrs (post))</a:t>
            </a:r>
          </a:p>
        </p:txBody>
      </p:sp>
      <p:sp>
        <p:nvSpPr>
          <p:cNvPr id="23" name="Afrundet rektangel 22">
            <a:extLst>
              <a:ext uri="{FF2B5EF4-FFF2-40B4-BE49-F238E27FC236}">
                <a16:creationId xmlns:a16="http://schemas.microsoft.com/office/drawing/2014/main" id="{3D6E3316-5DDB-9B48-8C7E-5B3BA5F85AA6}"/>
              </a:ext>
            </a:extLst>
          </p:cNvPr>
          <p:cNvSpPr/>
          <p:nvPr/>
        </p:nvSpPr>
        <p:spPr bwMode="auto">
          <a:xfrm>
            <a:off x="7199181" y="4297813"/>
            <a:ext cx="4673730" cy="648072"/>
          </a:xfrm>
          <a:prstGeom prst="roundRect">
            <a:avLst/>
          </a:prstGeom>
          <a:solidFill>
            <a:schemeClr val="accent4">
              <a:lumMod val="60000"/>
              <a:lumOff val="40000"/>
            </a:schemeClr>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Adjuvant Endocrine Therapy</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(Tamoxifen 10 yrs (pre), Letrozol 5 yrs (post))</a:t>
            </a:r>
          </a:p>
        </p:txBody>
      </p:sp>
      <p:sp>
        <p:nvSpPr>
          <p:cNvPr id="24" name="Afrundet rektangel 23">
            <a:extLst>
              <a:ext uri="{FF2B5EF4-FFF2-40B4-BE49-F238E27FC236}">
                <a16:creationId xmlns:a16="http://schemas.microsoft.com/office/drawing/2014/main" id="{30C38DFC-8135-514B-A900-5320D9DDD547}"/>
              </a:ext>
            </a:extLst>
          </p:cNvPr>
          <p:cNvSpPr/>
          <p:nvPr/>
        </p:nvSpPr>
        <p:spPr bwMode="auto">
          <a:xfrm>
            <a:off x="237627" y="2797282"/>
            <a:ext cx="383058" cy="2159292"/>
          </a:xfrm>
          <a:prstGeom prst="roundRect">
            <a:avLst/>
          </a:prstGeom>
          <a:solidFill>
            <a:srgbClr val="512383"/>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2000" b="0" i="0" u="none" strike="noStrike" cap="none" normalizeH="0" baseline="0" dirty="0">
                <a:ln>
                  <a:noFill/>
                </a:ln>
                <a:solidFill>
                  <a:schemeClr val="bg1"/>
                </a:solidFill>
                <a:effectLst/>
                <a:latin typeface="AU Passata" pitchFamily="34" charset="0"/>
              </a:rPr>
              <a:t>SU</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lang="da-SE" sz="2000" dirty="0">
                <a:solidFill>
                  <a:schemeClr val="bg1"/>
                </a:solidFill>
              </a:rPr>
              <a:t>R</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2000" b="0" i="0" u="none" strike="noStrike" cap="none" normalizeH="0" baseline="0" dirty="0">
                <a:ln>
                  <a:noFill/>
                </a:ln>
                <a:solidFill>
                  <a:schemeClr val="bg1"/>
                </a:solidFill>
                <a:effectLst/>
                <a:latin typeface="AU Passata" pitchFamily="34" charset="0"/>
              </a:rPr>
              <a:t>G</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lang="da-SE" sz="2000" dirty="0">
                <a:solidFill>
                  <a:schemeClr val="bg1"/>
                </a:solidFill>
              </a:rPr>
              <a:t>E</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DK" sz="2000" b="0" i="0" u="none" strike="noStrike" cap="none" normalizeH="0" baseline="0" dirty="0">
                <a:ln>
                  <a:noFill/>
                </a:ln>
                <a:solidFill>
                  <a:schemeClr val="bg1"/>
                </a:solidFill>
                <a:effectLst/>
                <a:latin typeface="AU Passata" pitchFamily="34" charset="0"/>
              </a:rPr>
              <a:t>R</a:t>
            </a:r>
            <a:endParaRPr kumimoji="0" lang="da-SE" sz="2000" b="0" i="0" u="none" strike="noStrike" cap="none" normalizeH="0" baseline="0" dirty="0">
              <a:ln>
                <a:noFill/>
              </a:ln>
              <a:solidFill>
                <a:schemeClr val="bg1"/>
              </a:solidFill>
              <a:effectLst/>
              <a:latin typeface="AU Passata" pitchFamily="34" charset="0"/>
            </a:endParaRP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lang="da-DK" sz="2000" dirty="0">
                <a:solidFill>
                  <a:schemeClr val="bg1"/>
                </a:solidFill>
              </a:rPr>
              <a:t>Y</a:t>
            </a:r>
            <a:endParaRPr lang="da-SE" sz="2000" dirty="0">
              <a:solidFill>
                <a:schemeClr val="bg1"/>
              </a:solidFill>
            </a:endParaRP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SE" sz="2000" b="0" i="0" u="none" strike="noStrike" cap="none" normalizeH="0" baseline="0" dirty="0" err="1">
              <a:ln>
                <a:noFill/>
              </a:ln>
              <a:solidFill>
                <a:schemeClr val="bg1"/>
              </a:solidFill>
              <a:effectLst/>
              <a:latin typeface="AU Passata" pitchFamily="34" charset="0"/>
            </a:endParaRPr>
          </a:p>
        </p:txBody>
      </p:sp>
      <p:sp>
        <p:nvSpPr>
          <p:cNvPr id="25" name="Tekstfelt 24">
            <a:extLst>
              <a:ext uri="{FF2B5EF4-FFF2-40B4-BE49-F238E27FC236}">
                <a16:creationId xmlns:a16="http://schemas.microsoft.com/office/drawing/2014/main" id="{A20D4188-EEC5-1946-AFDF-1DA50E4FF506}"/>
              </a:ext>
            </a:extLst>
          </p:cNvPr>
          <p:cNvSpPr txBox="1"/>
          <p:nvPr/>
        </p:nvSpPr>
        <p:spPr>
          <a:xfrm>
            <a:off x="237627" y="5037594"/>
            <a:ext cx="3151376" cy="935641"/>
          </a:xfrm>
          <a:prstGeom prst="rect">
            <a:avLst/>
          </a:prstGeom>
          <a:noFill/>
        </p:spPr>
        <p:txBody>
          <a:bodyPr wrap="none" lIns="0" tIns="0" rIns="0" bIns="0" rtlCol="0">
            <a:spAutoFit/>
          </a:bodyPr>
          <a:lstStyle/>
          <a:p>
            <a:pPr>
              <a:lnSpc>
                <a:spcPct val="95000"/>
              </a:lnSpc>
            </a:pPr>
            <a:r>
              <a:rPr lang="da-SE" sz="1600" b="1" dirty="0">
                <a:latin typeface="+mn-lt"/>
              </a:rPr>
              <a:t>Stratifications factors: </a:t>
            </a:r>
          </a:p>
          <a:p>
            <a:pPr marL="285750" indent="-285750">
              <a:lnSpc>
                <a:spcPct val="95000"/>
              </a:lnSpc>
              <a:buFont typeface="Arial" panose="020B0604020202020204" pitchFamily="34" charset="0"/>
              <a:buChar char="•"/>
            </a:pPr>
            <a:r>
              <a:rPr lang="da-SE" sz="1600" dirty="0">
                <a:latin typeface="+mn-lt"/>
              </a:rPr>
              <a:t>Trial site</a:t>
            </a:r>
          </a:p>
          <a:p>
            <a:pPr marL="285750" indent="-285750">
              <a:lnSpc>
                <a:spcPct val="95000"/>
              </a:lnSpc>
              <a:buFont typeface="Arial" panose="020B0604020202020204" pitchFamily="34" charset="0"/>
              <a:buChar char="•"/>
            </a:pPr>
            <a:r>
              <a:rPr lang="da-SE" sz="1600" dirty="0">
                <a:latin typeface="+mn-lt"/>
              </a:rPr>
              <a:t>Clinical setting </a:t>
            </a:r>
          </a:p>
          <a:p>
            <a:pPr>
              <a:lnSpc>
                <a:spcPct val="95000"/>
              </a:lnSpc>
            </a:pPr>
            <a:r>
              <a:rPr lang="da-SE" sz="1600" dirty="0">
                <a:latin typeface="+mn-lt"/>
              </a:rPr>
              <a:t>(neoadjuvant, adjuvant, late adjuvant)</a:t>
            </a:r>
          </a:p>
        </p:txBody>
      </p:sp>
      <p:sp>
        <p:nvSpPr>
          <p:cNvPr id="26" name="Tekstfelt 25">
            <a:extLst>
              <a:ext uri="{FF2B5EF4-FFF2-40B4-BE49-F238E27FC236}">
                <a16:creationId xmlns:a16="http://schemas.microsoft.com/office/drawing/2014/main" id="{F4229A08-7037-C54E-BF71-B015305EF744}"/>
              </a:ext>
            </a:extLst>
          </p:cNvPr>
          <p:cNvSpPr txBox="1"/>
          <p:nvPr/>
        </p:nvSpPr>
        <p:spPr>
          <a:xfrm>
            <a:off x="7204240" y="2162142"/>
            <a:ext cx="4585166" cy="233910"/>
          </a:xfrm>
          <a:prstGeom prst="rect">
            <a:avLst/>
          </a:prstGeom>
          <a:noFill/>
        </p:spPr>
        <p:txBody>
          <a:bodyPr wrap="none" lIns="0" tIns="0" rIns="0" bIns="0" rtlCol="0">
            <a:spAutoFit/>
          </a:bodyPr>
          <a:lstStyle/>
          <a:p>
            <a:pPr>
              <a:lnSpc>
                <a:spcPct val="95000"/>
              </a:lnSpc>
            </a:pPr>
            <a:r>
              <a:rPr lang="da-SE" sz="1600" b="1" dirty="0">
                <a:latin typeface="+mn-lt"/>
              </a:rPr>
              <a:t>Adjuvant r</a:t>
            </a:r>
            <a:r>
              <a:rPr lang="da-DK" sz="1600" b="1" dirty="0">
                <a:latin typeface="+mn-lt"/>
              </a:rPr>
              <a:t>a</a:t>
            </a:r>
            <a:r>
              <a:rPr lang="da-SE" sz="1600" b="1" dirty="0">
                <a:latin typeface="+mn-lt"/>
              </a:rPr>
              <a:t>diotherapy as per DBCG clinical guidelines </a:t>
            </a:r>
          </a:p>
        </p:txBody>
      </p:sp>
      <p:cxnSp>
        <p:nvCxnSpPr>
          <p:cNvPr id="28" name="Lige pilforbindelse 27">
            <a:extLst>
              <a:ext uri="{FF2B5EF4-FFF2-40B4-BE49-F238E27FC236}">
                <a16:creationId xmlns:a16="http://schemas.microsoft.com/office/drawing/2014/main" id="{5B503257-7AC4-AC4C-AF04-04C9CFD47B98}"/>
              </a:ext>
            </a:extLst>
          </p:cNvPr>
          <p:cNvCxnSpPr>
            <a:cxnSpLocks/>
          </p:cNvCxnSpPr>
          <p:nvPr/>
        </p:nvCxnSpPr>
        <p:spPr bwMode="auto">
          <a:xfrm>
            <a:off x="7204240" y="2445133"/>
            <a:ext cx="1266436" cy="0"/>
          </a:xfrm>
          <a:prstGeom prst="straightConnector1">
            <a:avLst/>
          </a:prstGeom>
          <a:solidFill>
            <a:schemeClr val="accent2"/>
          </a:solidFill>
          <a:ln w="1778" cap="flat" cmpd="sng" algn="ctr">
            <a:solidFill>
              <a:schemeClr val="tx1"/>
            </a:solidFill>
            <a:prstDash val="solid"/>
            <a:round/>
            <a:headEnd type="none" w="med" len="med"/>
            <a:tailEnd type="triangle"/>
          </a:ln>
          <a:effectLst/>
        </p:spPr>
      </p:cxnSp>
      <p:cxnSp>
        <p:nvCxnSpPr>
          <p:cNvPr id="36" name="Lige forbindelse 35">
            <a:extLst>
              <a:ext uri="{FF2B5EF4-FFF2-40B4-BE49-F238E27FC236}">
                <a16:creationId xmlns:a16="http://schemas.microsoft.com/office/drawing/2014/main" id="{CCDC109B-F343-0F44-839E-2EF2653F28E5}"/>
              </a:ext>
            </a:extLst>
          </p:cNvPr>
          <p:cNvCxnSpPr>
            <a:cxnSpLocks/>
          </p:cNvCxnSpPr>
          <p:nvPr/>
        </p:nvCxnSpPr>
        <p:spPr bwMode="auto">
          <a:xfrm>
            <a:off x="3920196" y="3212976"/>
            <a:ext cx="0" cy="471603"/>
          </a:xfrm>
          <a:prstGeom prst="line">
            <a:avLst/>
          </a:prstGeom>
          <a:solidFill>
            <a:schemeClr val="accent2"/>
          </a:solidFill>
          <a:ln w="1778" cap="flat" cmpd="sng" algn="ctr">
            <a:solidFill>
              <a:schemeClr val="tx1"/>
            </a:solidFill>
            <a:prstDash val="solid"/>
            <a:round/>
            <a:headEnd type="none" w="med" len="med"/>
            <a:tailEnd type="none" w="med" len="med"/>
          </a:ln>
          <a:effectLst/>
        </p:spPr>
      </p:cxnSp>
      <p:cxnSp>
        <p:nvCxnSpPr>
          <p:cNvPr id="38" name="Lige forbindelse 37">
            <a:extLst>
              <a:ext uri="{FF2B5EF4-FFF2-40B4-BE49-F238E27FC236}">
                <a16:creationId xmlns:a16="http://schemas.microsoft.com/office/drawing/2014/main" id="{044B24D9-520A-4C4F-9335-C130D0E5F4D9}"/>
              </a:ext>
            </a:extLst>
          </p:cNvPr>
          <p:cNvCxnSpPr>
            <a:cxnSpLocks/>
          </p:cNvCxnSpPr>
          <p:nvPr/>
        </p:nvCxnSpPr>
        <p:spPr bwMode="auto">
          <a:xfrm>
            <a:off x="3933603" y="4598979"/>
            <a:ext cx="0" cy="357595"/>
          </a:xfrm>
          <a:prstGeom prst="line">
            <a:avLst/>
          </a:prstGeom>
          <a:solidFill>
            <a:schemeClr val="accent2"/>
          </a:solidFill>
          <a:ln w="1778" cap="flat" cmpd="sng" algn="ctr">
            <a:solidFill>
              <a:schemeClr val="tx1"/>
            </a:solidFill>
            <a:prstDash val="solid"/>
            <a:round/>
            <a:headEnd type="none" w="med" len="med"/>
            <a:tailEnd type="none" w="med" len="med"/>
          </a:ln>
          <a:effectLst/>
        </p:spPr>
      </p:cxnSp>
      <p:cxnSp>
        <p:nvCxnSpPr>
          <p:cNvPr id="39" name="Lige forbindelse 38">
            <a:extLst>
              <a:ext uri="{FF2B5EF4-FFF2-40B4-BE49-F238E27FC236}">
                <a16:creationId xmlns:a16="http://schemas.microsoft.com/office/drawing/2014/main" id="{D7F037AE-E9D9-1449-A08E-ABD753C49A84}"/>
              </a:ext>
            </a:extLst>
          </p:cNvPr>
          <p:cNvCxnSpPr>
            <a:cxnSpLocks/>
          </p:cNvCxnSpPr>
          <p:nvPr/>
        </p:nvCxnSpPr>
        <p:spPr bwMode="auto">
          <a:xfrm>
            <a:off x="3920196" y="3212976"/>
            <a:ext cx="550714" cy="0"/>
          </a:xfrm>
          <a:prstGeom prst="line">
            <a:avLst/>
          </a:prstGeom>
          <a:solidFill>
            <a:schemeClr val="accent2"/>
          </a:solidFill>
          <a:ln w="1778" cap="flat" cmpd="sng" algn="ctr">
            <a:solidFill>
              <a:schemeClr val="tx1"/>
            </a:solidFill>
            <a:prstDash val="solid"/>
            <a:round/>
            <a:headEnd type="none" w="med" len="med"/>
            <a:tailEnd type="none" w="med" len="med"/>
          </a:ln>
          <a:effectLst/>
        </p:spPr>
      </p:cxnSp>
      <p:cxnSp>
        <p:nvCxnSpPr>
          <p:cNvPr id="44" name="Lige forbindelse 43">
            <a:extLst>
              <a:ext uri="{FF2B5EF4-FFF2-40B4-BE49-F238E27FC236}">
                <a16:creationId xmlns:a16="http://schemas.microsoft.com/office/drawing/2014/main" id="{C8ED3E9E-75DB-7B48-8B39-D3702FFE1854}"/>
              </a:ext>
            </a:extLst>
          </p:cNvPr>
          <p:cNvCxnSpPr>
            <a:cxnSpLocks/>
          </p:cNvCxnSpPr>
          <p:nvPr/>
        </p:nvCxnSpPr>
        <p:spPr bwMode="auto">
          <a:xfrm>
            <a:off x="3933603" y="4948652"/>
            <a:ext cx="550714" cy="0"/>
          </a:xfrm>
          <a:prstGeom prst="line">
            <a:avLst/>
          </a:prstGeom>
          <a:solidFill>
            <a:schemeClr val="accent2"/>
          </a:solidFill>
          <a:ln w="1778" cap="flat" cmpd="sng" algn="ctr">
            <a:solidFill>
              <a:schemeClr val="tx1"/>
            </a:solidFill>
            <a:prstDash val="solid"/>
            <a:round/>
            <a:headEnd type="none" w="med" len="med"/>
            <a:tailEnd type="none" w="med" len="med"/>
          </a:ln>
          <a:effectLst/>
        </p:spPr>
      </p:cxnSp>
      <p:cxnSp>
        <p:nvCxnSpPr>
          <p:cNvPr id="50" name="Lige forbindelse 49">
            <a:extLst>
              <a:ext uri="{FF2B5EF4-FFF2-40B4-BE49-F238E27FC236}">
                <a16:creationId xmlns:a16="http://schemas.microsoft.com/office/drawing/2014/main" id="{72D11337-B6EF-7741-887F-47D6CB3BD0EC}"/>
              </a:ext>
            </a:extLst>
          </p:cNvPr>
          <p:cNvCxnSpPr>
            <a:cxnSpLocks/>
            <a:endCxn id="15" idx="2"/>
          </p:cNvCxnSpPr>
          <p:nvPr/>
        </p:nvCxnSpPr>
        <p:spPr bwMode="auto">
          <a:xfrm>
            <a:off x="3356076" y="4141779"/>
            <a:ext cx="120327" cy="0"/>
          </a:xfrm>
          <a:prstGeom prst="line">
            <a:avLst/>
          </a:prstGeom>
          <a:solidFill>
            <a:schemeClr val="accent2"/>
          </a:solidFill>
          <a:ln w="1778" cap="flat" cmpd="sng" algn="ctr">
            <a:solidFill>
              <a:schemeClr val="tx1"/>
            </a:solidFill>
            <a:prstDash val="solid"/>
            <a:round/>
            <a:headEnd type="none" w="med" len="med"/>
            <a:tailEnd type="none" w="med" len="med"/>
          </a:ln>
          <a:effectLst/>
        </p:spPr>
      </p:cxnSp>
      <p:cxnSp>
        <p:nvCxnSpPr>
          <p:cNvPr id="52" name="Lige forbindelse 51">
            <a:extLst>
              <a:ext uri="{FF2B5EF4-FFF2-40B4-BE49-F238E27FC236}">
                <a16:creationId xmlns:a16="http://schemas.microsoft.com/office/drawing/2014/main" id="{9FCD1A4D-E472-5341-8573-9E7EBA980059}"/>
              </a:ext>
            </a:extLst>
          </p:cNvPr>
          <p:cNvCxnSpPr>
            <a:cxnSpLocks/>
            <a:endCxn id="13" idx="1"/>
          </p:cNvCxnSpPr>
          <p:nvPr/>
        </p:nvCxnSpPr>
        <p:spPr bwMode="auto">
          <a:xfrm flipV="1">
            <a:off x="620685" y="3876928"/>
            <a:ext cx="197253" cy="882"/>
          </a:xfrm>
          <a:prstGeom prst="line">
            <a:avLst/>
          </a:prstGeom>
          <a:solidFill>
            <a:schemeClr val="accent2"/>
          </a:solidFill>
          <a:ln w="1778" cap="flat" cmpd="sng" algn="ctr">
            <a:solidFill>
              <a:schemeClr val="tx1"/>
            </a:solidFill>
            <a:prstDash val="solid"/>
            <a:round/>
            <a:headEnd type="none" w="med" len="med"/>
            <a:tailEnd type="none" w="med" len="med"/>
          </a:ln>
          <a:effectLst/>
        </p:spPr>
      </p:cxnSp>
      <p:sp>
        <p:nvSpPr>
          <p:cNvPr id="55" name="Tekstfelt 54">
            <a:extLst>
              <a:ext uri="{FF2B5EF4-FFF2-40B4-BE49-F238E27FC236}">
                <a16:creationId xmlns:a16="http://schemas.microsoft.com/office/drawing/2014/main" id="{7E4A59DC-3867-FC46-B03E-3B61468F5271}"/>
              </a:ext>
            </a:extLst>
          </p:cNvPr>
          <p:cNvSpPr txBox="1"/>
          <p:nvPr/>
        </p:nvSpPr>
        <p:spPr>
          <a:xfrm>
            <a:off x="7287745" y="3985548"/>
            <a:ext cx="4585166" cy="233910"/>
          </a:xfrm>
          <a:prstGeom prst="rect">
            <a:avLst/>
          </a:prstGeom>
          <a:noFill/>
        </p:spPr>
        <p:txBody>
          <a:bodyPr wrap="none" lIns="0" tIns="0" rIns="0" bIns="0" rtlCol="0">
            <a:spAutoFit/>
          </a:bodyPr>
          <a:lstStyle/>
          <a:p>
            <a:pPr>
              <a:lnSpc>
                <a:spcPct val="95000"/>
              </a:lnSpc>
            </a:pPr>
            <a:r>
              <a:rPr lang="da-SE" sz="1600" b="1" dirty="0">
                <a:latin typeface="+mn-lt"/>
              </a:rPr>
              <a:t>Adjuvant r</a:t>
            </a:r>
            <a:r>
              <a:rPr lang="da-DK" sz="1600" b="1" dirty="0">
                <a:latin typeface="+mn-lt"/>
              </a:rPr>
              <a:t>a</a:t>
            </a:r>
            <a:r>
              <a:rPr lang="da-SE" sz="1600" b="1" dirty="0">
                <a:latin typeface="+mn-lt"/>
              </a:rPr>
              <a:t>diotherapy as per DBCG clinical guidelines </a:t>
            </a:r>
          </a:p>
        </p:txBody>
      </p:sp>
      <p:cxnSp>
        <p:nvCxnSpPr>
          <p:cNvPr id="56" name="Lige pilforbindelse 55">
            <a:extLst>
              <a:ext uri="{FF2B5EF4-FFF2-40B4-BE49-F238E27FC236}">
                <a16:creationId xmlns:a16="http://schemas.microsoft.com/office/drawing/2014/main" id="{6E00C324-D93B-7B4A-8EE7-3E18F3CE7957}"/>
              </a:ext>
            </a:extLst>
          </p:cNvPr>
          <p:cNvCxnSpPr>
            <a:cxnSpLocks/>
          </p:cNvCxnSpPr>
          <p:nvPr/>
        </p:nvCxnSpPr>
        <p:spPr bwMode="auto">
          <a:xfrm>
            <a:off x="7287745" y="4219458"/>
            <a:ext cx="1266436" cy="0"/>
          </a:xfrm>
          <a:prstGeom prst="straightConnector1">
            <a:avLst/>
          </a:prstGeom>
          <a:solidFill>
            <a:schemeClr val="accent2"/>
          </a:solidFill>
          <a:ln w="1778" cap="flat" cmpd="sng" algn="ctr">
            <a:solidFill>
              <a:schemeClr val="tx1"/>
            </a:solidFill>
            <a:prstDash val="solid"/>
            <a:round/>
            <a:headEnd type="none" w="med" len="med"/>
            <a:tailEnd type="triangle"/>
          </a:ln>
          <a:effectLst/>
        </p:spPr>
      </p:cxnSp>
      <p:sp>
        <p:nvSpPr>
          <p:cNvPr id="57" name="Tekstfelt 56">
            <a:extLst>
              <a:ext uri="{FF2B5EF4-FFF2-40B4-BE49-F238E27FC236}">
                <a16:creationId xmlns:a16="http://schemas.microsoft.com/office/drawing/2014/main" id="{9AC20758-4325-B949-99CF-8CFBAEC4BC93}"/>
              </a:ext>
            </a:extLst>
          </p:cNvPr>
          <p:cNvSpPr txBox="1"/>
          <p:nvPr/>
        </p:nvSpPr>
        <p:spPr>
          <a:xfrm>
            <a:off x="4484317" y="1835068"/>
            <a:ext cx="4572149" cy="233910"/>
          </a:xfrm>
          <a:prstGeom prst="rect">
            <a:avLst/>
          </a:prstGeom>
          <a:noFill/>
        </p:spPr>
        <p:txBody>
          <a:bodyPr wrap="none" lIns="0" tIns="0" rIns="0" bIns="0" rtlCol="0">
            <a:spAutoFit/>
          </a:bodyPr>
          <a:lstStyle/>
          <a:p>
            <a:pPr>
              <a:lnSpc>
                <a:spcPct val="95000"/>
              </a:lnSpc>
            </a:pPr>
            <a:r>
              <a:rPr lang="da-DK" sz="1600" b="1" dirty="0">
                <a:latin typeface="+mn-lt"/>
              </a:rPr>
              <a:t>HER2 </a:t>
            </a:r>
            <a:r>
              <a:rPr lang="da-DK" sz="1600" b="1" dirty="0" err="1">
                <a:latin typeface="+mn-lt"/>
              </a:rPr>
              <a:t>directed</a:t>
            </a:r>
            <a:r>
              <a:rPr lang="da-DK" sz="1600" b="1" dirty="0">
                <a:latin typeface="+mn-lt"/>
              </a:rPr>
              <a:t> </a:t>
            </a:r>
            <a:r>
              <a:rPr lang="da-DK" sz="1600" b="1" dirty="0" err="1">
                <a:latin typeface="+mn-lt"/>
              </a:rPr>
              <a:t>therapy</a:t>
            </a:r>
            <a:r>
              <a:rPr lang="da-DK" sz="1600" b="1" dirty="0">
                <a:latin typeface="+mn-lt"/>
              </a:rPr>
              <a:t> </a:t>
            </a:r>
            <a:r>
              <a:rPr lang="da-SE" sz="1600" b="1" dirty="0">
                <a:latin typeface="+mn-lt"/>
              </a:rPr>
              <a:t>as per DBCG clinical guidelines </a:t>
            </a:r>
          </a:p>
        </p:txBody>
      </p:sp>
      <p:cxnSp>
        <p:nvCxnSpPr>
          <p:cNvPr id="58" name="Lige pilforbindelse 57">
            <a:extLst>
              <a:ext uri="{FF2B5EF4-FFF2-40B4-BE49-F238E27FC236}">
                <a16:creationId xmlns:a16="http://schemas.microsoft.com/office/drawing/2014/main" id="{648D9041-FABF-6449-9398-B2D05C3B3390}"/>
              </a:ext>
            </a:extLst>
          </p:cNvPr>
          <p:cNvCxnSpPr>
            <a:cxnSpLocks/>
          </p:cNvCxnSpPr>
          <p:nvPr/>
        </p:nvCxnSpPr>
        <p:spPr bwMode="auto">
          <a:xfrm>
            <a:off x="4484317" y="2159411"/>
            <a:ext cx="1266436" cy="0"/>
          </a:xfrm>
          <a:prstGeom prst="straightConnector1">
            <a:avLst/>
          </a:prstGeom>
          <a:solidFill>
            <a:schemeClr val="accent2"/>
          </a:solidFill>
          <a:ln w="1778" cap="flat" cmpd="sng" algn="ctr">
            <a:solidFill>
              <a:schemeClr val="tx1"/>
            </a:solidFill>
            <a:prstDash val="solid"/>
            <a:round/>
            <a:headEnd type="none" w="med" len="med"/>
            <a:tailEnd type="triangle"/>
          </a:ln>
          <a:effectLst/>
        </p:spPr>
      </p:cxnSp>
      <p:sp>
        <p:nvSpPr>
          <p:cNvPr id="59" name="Tekstfelt 58">
            <a:extLst>
              <a:ext uri="{FF2B5EF4-FFF2-40B4-BE49-F238E27FC236}">
                <a16:creationId xmlns:a16="http://schemas.microsoft.com/office/drawing/2014/main" id="{88E07D78-8377-ED46-858B-496300A6CD70}"/>
              </a:ext>
            </a:extLst>
          </p:cNvPr>
          <p:cNvSpPr txBox="1"/>
          <p:nvPr/>
        </p:nvSpPr>
        <p:spPr>
          <a:xfrm>
            <a:off x="4490782" y="5777695"/>
            <a:ext cx="4572149" cy="233910"/>
          </a:xfrm>
          <a:prstGeom prst="rect">
            <a:avLst/>
          </a:prstGeom>
          <a:noFill/>
        </p:spPr>
        <p:txBody>
          <a:bodyPr wrap="none" lIns="0" tIns="0" rIns="0" bIns="0" rtlCol="0">
            <a:spAutoFit/>
          </a:bodyPr>
          <a:lstStyle/>
          <a:p>
            <a:pPr>
              <a:lnSpc>
                <a:spcPct val="95000"/>
              </a:lnSpc>
            </a:pPr>
            <a:r>
              <a:rPr lang="da-DK" sz="1600" b="1" dirty="0">
                <a:latin typeface="+mn-lt"/>
              </a:rPr>
              <a:t>HER2 </a:t>
            </a:r>
            <a:r>
              <a:rPr lang="da-DK" sz="1600" b="1" dirty="0" err="1">
                <a:latin typeface="+mn-lt"/>
              </a:rPr>
              <a:t>directed</a:t>
            </a:r>
            <a:r>
              <a:rPr lang="da-DK" sz="1600" b="1" dirty="0">
                <a:latin typeface="+mn-lt"/>
              </a:rPr>
              <a:t> </a:t>
            </a:r>
            <a:r>
              <a:rPr lang="da-DK" sz="1600" b="1" dirty="0" err="1">
                <a:latin typeface="+mn-lt"/>
              </a:rPr>
              <a:t>therapy</a:t>
            </a:r>
            <a:r>
              <a:rPr lang="da-DK" sz="1600" b="1" dirty="0">
                <a:latin typeface="+mn-lt"/>
              </a:rPr>
              <a:t> </a:t>
            </a:r>
            <a:r>
              <a:rPr lang="da-SE" sz="1600" b="1" dirty="0">
                <a:latin typeface="+mn-lt"/>
              </a:rPr>
              <a:t>as per DBCG clinical guidelines </a:t>
            </a:r>
          </a:p>
        </p:txBody>
      </p:sp>
      <p:cxnSp>
        <p:nvCxnSpPr>
          <p:cNvPr id="60" name="Lige pilforbindelse 59">
            <a:extLst>
              <a:ext uri="{FF2B5EF4-FFF2-40B4-BE49-F238E27FC236}">
                <a16:creationId xmlns:a16="http://schemas.microsoft.com/office/drawing/2014/main" id="{F1D48043-F3A6-D943-9C69-D27001259808}"/>
              </a:ext>
            </a:extLst>
          </p:cNvPr>
          <p:cNvCxnSpPr>
            <a:cxnSpLocks/>
          </p:cNvCxnSpPr>
          <p:nvPr/>
        </p:nvCxnSpPr>
        <p:spPr bwMode="auto">
          <a:xfrm>
            <a:off x="4490782" y="6102038"/>
            <a:ext cx="1266436" cy="0"/>
          </a:xfrm>
          <a:prstGeom prst="straightConnector1">
            <a:avLst/>
          </a:prstGeom>
          <a:solidFill>
            <a:schemeClr val="accent2"/>
          </a:solidFill>
          <a:ln w="1778"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716714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11A6C254-4CA1-D547-B819-BE7D44148CDF}"/>
              </a:ext>
            </a:extLst>
          </p:cNvPr>
          <p:cNvPicPr>
            <a:picLocks noChangeAspect="1"/>
          </p:cNvPicPr>
          <p:nvPr/>
        </p:nvPicPr>
        <p:blipFill>
          <a:blip r:embed="rId2"/>
          <a:stretch>
            <a:fillRect/>
          </a:stretch>
        </p:blipFill>
        <p:spPr>
          <a:xfrm>
            <a:off x="10811121" y="173298"/>
            <a:ext cx="1050801" cy="1260961"/>
          </a:xfrm>
          <a:prstGeom prst="rect">
            <a:avLst/>
          </a:prstGeom>
        </p:spPr>
      </p:pic>
      <p:sp>
        <p:nvSpPr>
          <p:cNvPr id="4" name="Pladsholder til dato 3">
            <a:extLst>
              <a:ext uri="{FF2B5EF4-FFF2-40B4-BE49-F238E27FC236}">
                <a16:creationId xmlns:a16="http://schemas.microsoft.com/office/drawing/2014/main" id="{BCE303C1-E52E-F446-9983-8F8D31F0D027}"/>
              </a:ext>
            </a:extLst>
          </p:cNvPr>
          <p:cNvSpPr>
            <a:spLocks noGrp="1"/>
          </p:cNvSpPr>
          <p:nvPr>
            <p:ph type="dt" sz="half" idx="10"/>
          </p:nvPr>
        </p:nvSpPr>
        <p:spPr/>
        <p:txBody>
          <a:bodyPr/>
          <a:lstStyle/>
          <a:p>
            <a:fld id="{65EED500-3E0C-8E40-8A58-9DE04C83E25B}" type="datetime1">
              <a:rPr lang="da-DK" smtClean="0"/>
              <a:t>14.01.2021</a:t>
            </a:fld>
            <a:r>
              <a:rPr lang="da-DK"/>
              <a:t>02-11-2017</a:t>
            </a:r>
            <a:endParaRPr lang="da-DK" dirty="0"/>
          </a:p>
        </p:txBody>
      </p:sp>
      <p:sp>
        <p:nvSpPr>
          <p:cNvPr id="7" name="Rectangle 5">
            <a:extLst>
              <a:ext uri="{FF2B5EF4-FFF2-40B4-BE49-F238E27FC236}">
                <a16:creationId xmlns:a16="http://schemas.microsoft.com/office/drawing/2014/main" id="{C0FC30B3-E395-F54C-B7E6-4DBEA788FA25}"/>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8" name="Rectangle 5">
            <a:extLst>
              <a:ext uri="{FF2B5EF4-FFF2-40B4-BE49-F238E27FC236}">
                <a16:creationId xmlns:a16="http://schemas.microsoft.com/office/drawing/2014/main" id="{F64A63A9-4DA0-3743-BD02-8070FA207E8A}"/>
              </a:ext>
            </a:extLst>
          </p:cNvPr>
          <p:cNvSpPr/>
          <p:nvPr/>
        </p:nvSpPr>
        <p:spPr bwMode="auto">
          <a:xfrm>
            <a:off x="11202986" y="5897563"/>
            <a:ext cx="868089" cy="8113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12" name="Rectangle 5">
            <a:extLst>
              <a:ext uri="{FF2B5EF4-FFF2-40B4-BE49-F238E27FC236}">
                <a16:creationId xmlns:a16="http://schemas.microsoft.com/office/drawing/2014/main" id="{9FD87883-B693-0D4C-80EF-CAD37F41436D}"/>
              </a:ext>
            </a:extLst>
          </p:cNvPr>
          <p:cNvSpPr/>
          <p:nvPr/>
        </p:nvSpPr>
        <p:spPr bwMode="auto">
          <a:xfrm>
            <a:off x="268425" y="6248063"/>
            <a:ext cx="2926766" cy="4608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pic>
        <p:nvPicPr>
          <p:cNvPr id="6" name="Billede 5">
            <a:extLst>
              <a:ext uri="{FF2B5EF4-FFF2-40B4-BE49-F238E27FC236}">
                <a16:creationId xmlns:a16="http://schemas.microsoft.com/office/drawing/2014/main" id="{6A707859-3947-8947-8871-5EFCF02866DA}"/>
              </a:ext>
            </a:extLst>
          </p:cNvPr>
          <p:cNvPicPr>
            <a:picLocks noChangeAspect="1"/>
          </p:cNvPicPr>
          <p:nvPr/>
        </p:nvPicPr>
        <p:blipFill>
          <a:blip r:embed="rId3"/>
          <a:stretch>
            <a:fillRect/>
          </a:stretch>
        </p:blipFill>
        <p:spPr>
          <a:xfrm>
            <a:off x="315913" y="6011638"/>
            <a:ext cx="735693" cy="583171"/>
          </a:xfrm>
          <a:prstGeom prst="rect">
            <a:avLst/>
          </a:prstGeom>
        </p:spPr>
      </p:pic>
      <p:sp>
        <p:nvSpPr>
          <p:cNvPr id="13" name="Afrundet rektangel 12">
            <a:extLst>
              <a:ext uri="{FF2B5EF4-FFF2-40B4-BE49-F238E27FC236}">
                <a16:creationId xmlns:a16="http://schemas.microsoft.com/office/drawing/2014/main" id="{D13D149F-9C47-774A-8CC5-66F9E128B965}"/>
              </a:ext>
            </a:extLst>
          </p:cNvPr>
          <p:cNvSpPr/>
          <p:nvPr/>
        </p:nvSpPr>
        <p:spPr bwMode="auto">
          <a:xfrm>
            <a:off x="817938" y="2797282"/>
            <a:ext cx="2538138" cy="2159292"/>
          </a:xfrm>
          <a:prstGeom prst="roundRect">
            <a:avLst/>
          </a:prstGeom>
          <a:solidFill>
            <a:schemeClr val="accent2"/>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Key Eligibility </a:t>
            </a:r>
            <a:r>
              <a:rPr lang="da-SE" sz="1600" dirty="0">
                <a:solidFill>
                  <a:schemeClr val="bg1"/>
                </a:solidFill>
              </a:rPr>
              <a:t>C</a:t>
            </a:r>
            <a:r>
              <a:rPr kumimoji="0" lang="da-SE" sz="1600" b="0" i="0" u="none" strike="noStrike" cap="none" normalizeH="0" baseline="0" dirty="0">
                <a:ln>
                  <a:noFill/>
                </a:ln>
                <a:solidFill>
                  <a:schemeClr val="bg1"/>
                </a:solidFill>
                <a:effectLst/>
                <a:latin typeface="AU Passata" pitchFamily="34" charset="0"/>
              </a:rPr>
              <a:t>riteria</a:t>
            </a:r>
          </a:p>
          <a:p>
            <a:pPr marL="285750" marR="0" indent="-285750" defTabSz="914400" rtl="0" eaLnBrk="1" fontAlgn="base" latinLnBrk="0" hangingPunct="1">
              <a:lnSpc>
                <a:spcPct val="95000"/>
              </a:lnSpc>
              <a:spcBef>
                <a:spcPct val="0"/>
              </a:spcBef>
              <a:spcAft>
                <a:spcPct val="0"/>
              </a:spcAft>
              <a:buClrTx/>
              <a:buSzTx/>
              <a:buFont typeface="Arial" panose="020B0604020202020204" pitchFamily="34" charset="0"/>
              <a:buChar char="•"/>
              <a:tabLst/>
            </a:pPr>
            <a:r>
              <a:rPr lang="da-SE" sz="1600" dirty="0">
                <a:solidFill>
                  <a:schemeClr val="bg1"/>
                </a:solidFill>
              </a:rPr>
              <a:t>Age &gt; 18 yrs</a:t>
            </a:r>
          </a:p>
          <a:p>
            <a:pPr marL="285750" marR="0" indent="-285750" defTabSz="914400" rtl="0" eaLnBrk="1" fontAlgn="base" latinLnBrk="0" hangingPunct="1">
              <a:lnSpc>
                <a:spcPct val="95000"/>
              </a:lnSpc>
              <a:spcBef>
                <a:spcPct val="0"/>
              </a:spcBef>
              <a:spcAft>
                <a:spcPct val="0"/>
              </a:spcAft>
              <a:buClrTx/>
              <a:buSzTx/>
              <a:buFont typeface="Arial" panose="020B0604020202020204" pitchFamily="34" charset="0"/>
              <a:buChar char="•"/>
              <a:tabLst/>
            </a:pPr>
            <a:r>
              <a:rPr kumimoji="0" lang="da-SE" sz="1600" b="0" i="0" u="none" strike="noStrike" cap="none" normalizeH="0" baseline="0" dirty="0">
                <a:ln>
                  <a:noFill/>
                </a:ln>
                <a:solidFill>
                  <a:schemeClr val="bg1"/>
                </a:solidFill>
                <a:effectLst/>
                <a:latin typeface="AU Passata" pitchFamily="34" charset="0"/>
              </a:rPr>
              <a:t>ER+ early breast cancer</a:t>
            </a:r>
          </a:p>
          <a:p>
            <a:pPr marL="285750" marR="0" indent="-285750" defTabSz="914400" rtl="0" eaLnBrk="1" fontAlgn="base" latinLnBrk="0" hangingPunct="1">
              <a:lnSpc>
                <a:spcPct val="95000"/>
              </a:lnSpc>
              <a:spcBef>
                <a:spcPct val="0"/>
              </a:spcBef>
              <a:spcAft>
                <a:spcPct val="0"/>
              </a:spcAft>
              <a:buClrTx/>
              <a:buSzTx/>
              <a:buFont typeface="Arial" panose="020B0604020202020204" pitchFamily="34" charset="0"/>
              <a:buChar char="•"/>
              <a:tabLst/>
            </a:pPr>
            <a:r>
              <a:rPr kumimoji="0" lang="da-SE" sz="1600" b="0" i="0" u="none" strike="noStrike" cap="none" normalizeH="0" baseline="0" dirty="0">
                <a:ln>
                  <a:noFill/>
                </a:ln>
                <a:solidFill>
                  <a:schemeClr val="bg1"/>
                </a:solidFill>
                <a:effectLst/>
                <a:latin typeface="AU Passata" pitchFamily="34" charset="0"/>
              </a:rPr>
              <a:t>ECOG PS 0-2</a:t>
            </a:r>
          </a:p>
          <a:p>
            <a:pPr marL="285750" marR="0" indent="-285750" defTabSz="914400" rtl="0" eaLnBrk="1" fontAlgn="base" latinLnBrk="0" hangingPunct="1">
              <a:lnSpc>
                <a:spcPct val="95000"/>
              </a:lnSpc>
              <a:spcBef>
                <a:spcPct val="0"/>
              </a:spcBef>
              <a:spcAft>
                <a:spcPct val="0"/>
              </a:spcAft>
              <a:buClrTx/>
              <a:buSzTx/>
              <a:buFont typeface="Arial" panose="020B0604020202020204" pitchFamily="34" charset="0"/>
              <a:buChar char="•"/>
              <a:tabLst/>
            </a:pPr>
            <a:r>
              <a:rPr lang="da-SE" sz="1600" dirty="0">
                <a:solidFill>
                  <a:schemeClr val="bg1"/>
                </a:solidFill>
              </a:rPr>
              <a:t>No current CLM</a:t>
            </a:r>
          </a:p>
          <a:p>
            <a:pPr marL="285750" marR="0" indent="-285750" defTabSz="914400" rtl="0" eaLnBrk="1" fontAlgn="base" latinLnBrk="0" hangingPunct="1">
              <a:lnSpc>
                <a:spcPct val="95000"/>
              </a:lnSpc>
              <a:spcBef>
                <a:spcPct val="0"/>
              </a:spcBef>
              <a:spcAft>
                <a:spcPct val="0"/>
              </a:spcAft>
              <a:buClrTx/>
              <a:buSzTx/>
              <a:buFont typeface="Arial" panose="020B0604020202020204" pitchFamily="34" charset="0"/>
              <a:buChar char="•"/>
              <a:tabLst/>
            </a:pPr>
            <a:r>
              <a:rPr lang="da-SE" sz="1600" dirty="0">
                <a:solidFill>
                  <a:schemeClr val="bg1"/>
                </a:solidFill>
              </a:rPr>
              <a:t>No hepatic/renal dysfunction</a:t>
            </a:r>
            <a:endParaRPr kumimoji="0" lang="da-SE" sz="1600" b="0" i="0" u="none" strike="noStrike" cap="none" normalizeH="0" baseline="0" dirty="0">
              <a:ln>
                <a:noFill/>
              </a:ln>
              <a:solidFill>
                <a:schemeClr val="bg1"/>
              </a:solidFill>
              <a:effectLst/>
              <a:latin typeface="AU Passata" pitchFamily="34" charset="0"/>
            </a:endParaRPr>
          </a:p>
        </p:txBody>
      </p:sp>
      <p:sp>
        <p:nvSpPr>
          <p:cNvPr id="15" name="Ellipse 14">
            <a:extLst>
              <a:ext uri="{FF2B5EF4-FFF2-40B4-BE49-F238E27FC236}">
                <a16:creationId xmlns:a16="http://schemas.microsoft.com/office/drawing/2014/main" id="{B52C8652-5252-754C-B0C6-F9F82C95BC1D}"/>
              </a:ext>
            </a:extLst>
          </p:cNvPr>
          <p:cNvSpPr/>
          <p:nvPr/>
        </p:nvSpPr>
        <p:spPr bwMode="auto">
          <a:xfrm>
            <a:off x="3476403" y="3684579"/>
            <a:ext cx="914400" cy="914400"/>
          </a:xfrm>
          <a:prstGeom prst="ellipse">
            <a:avLst/>
          </a:prstGeom>
          <a:solidFill>
            <a:schemeClr val="accent5"/>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R</a:t>
            </a:r>
          </a:p>
          <a:p>
            <a:pPr marL="0" marR="0" indent="0" algn="ctr"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1:1</a:t>
            </a:r>
          </a:p>
        </p:txBody>
      </p:sp>
      <p:sp>
        <p:nvSpPr>
          <p:cNvPr id="19" name="Afrundet rektangel 18">
            <a:extLst>
              <a:ext uri="{FF2B5EF4-FFF2-40B4-BE49-F238E27FC236}">
                <a16:creationId xmlns:a16="http://schemas.microsoft.com/office/drawing/2014/main" id="{BD5C6542-D77C-034A-809B-9B0DFAF3CB4B}"/>
              </a:ext>
            </a:extLst>
          </p:cNvPr>
          <p:cNvSpPr/>
          <p:nvPr/>
        </p:nvSpPr>
        <p:spPr bwMode="auto">
          <a:xfrm>
            <a:off x="4463790" y="3255749"/>
            <a:ext cx="4294918" cy="604825"/>
          </a:xfrm>
          <a:prstGeom prst="roundRect">
            <a:avLst/>
          </a:prstGeom>
          <a:solidFill>
            <a:srgbClr val="B60069"/>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Atorvastatin 80 mg/d (2 yrs)</a:t>
            </a:r>
          </a:p>
        </p:txBody>
      </p:sp>
      <p:sp>
        <p:nvSpPr>
          <p:cNvPr id="20" name="Afrundet rektangel 19">
            <a:extLst>
              <a:ext uri="{FF2B5EF4-FFF2-40B4-BE49-F238E27FC236}">
                <a16:creationId xmlns:a16="http://schemas.microsoft.com/office/drawing/2014/main" id="{AB39825F-B31B-9945-ACC2-1F72729DA230}"/>
              </a:ext>
            </a:extLst>
          </p:cNvPr>
          <p:cNvSpPr/>
          <p:nvPr/>
        </p:nvSpPr>
        <p:spPr bwMode="auto">
          <a:xfrm>
            <a:off x="4463790" y="4967039"/>
            <a:ext cx="4294918" cy="604825"/>
          </a:xfrm>
          <a:prstGeom prst="roundRect">
            <a:avLst/>
          </a:prstGeom>
          <a:solidFill>
            <a:srgbClr val="B60069"/>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Placebo (2 yrs)</a:t>
            </a:r>
          </a:p>
        </p:txBody>
      </p:sp>
      <p:sp>
        <p:nvSpPr>
          <p:cNvPr id="21" name="Title 1">
            <a:extLst>
              <a:ext uri="{FF2B5EF4-FFF2-40B4-BE49-F238E27FC236}">
                <a16:creationId xmlns:a16="http://schemas.microsoft.com/office/drawing/2014/main" id="{1E94E725-9397-644E-8DCA-53F557CE2AA3}"/>
              </a:ext>
            </a:extLst>
          </p:cNvPr>
          <p:cNvSpPr>
            <a:spLocks noGrp="1"/>
          </p:cNvSpPr>
          <p:nvPr>
            <p:ph type="title"/>
          </p:nvPr>
        </p:nvSpPr>
        <p:spPr>
          <a:xfrm>
            <a:off x="315913" y="149225"/>
            <a:ext cx="9618662" cy="1309688"/>
          </a:xfrm>
        </p:spPr>
        <p:txBody>
          <a:bodyPr/>
          <a:lstStyle/>
          <a:p>
            <a:r>
              <a:rPr lang="en-US" dirty="0">
                <a:ea typeface="Garamond" charset="0"/>
                <a:cs typeface="Garamond" charset="0"/>
              </a:rPr>
              <a:t>MASTER trial design, </a:t>
            </a:r>
            <a:br>
              <a:rPr lang="en-US" dirty="0">
                <a:ea typeface="Garamond" charset="0"/>
                <a:cs typeface="Garamond" charset="0"/>
              </a:rPr>
            </a:br>
            <a:r>
              <a:rPr lang="en-US" dirty="0">
                <a:ea typeface="Garamond" charset="0"/>
                <a:cs typeface="Garamond" charset="0"/>
              </a:rPr>
              <a:t>EARLY adjuvant, ET ONLY</a:t>
            </a:r>
            <a:endParaRPr lang="en-US" dirty="0"/>
          </a:p>
        </p:txBody>
      </p:sp>
      <p:sp>
        <p:nvSpPr>
          <p:cNvPr id="22" name="Afrundet rektangel 21">
            <a:extLst>
              <a:ext uri="{FF2B5EF4-FFF2-40B4-BE49-F238E27FC236}">
                <a16:creationId xmlns:a16="http://schemas.microsoft.com/office/drawing/2014/main" id="{DDEF9EC3-A668-8843-993C-F9BBF20E6E5C}"/>
              </a:ext>
            </a:extLst>
          </p:cNvPr>
          <p:cNvSpPr/>
          <p:nvPr/>
        </p:nvSpPr>
        <p:spPr bwMode="auto">
          <a:xfrm>
            <a:off x="4462071" y="2539981"/>
            <a:ext cx="6349040" cy="648072"/>
          </a:xfrm>
          <a:prstGeom prst="roundRect">
            <a:avLst/>
          </a:prstGeom>
          <a:solidFill>
            <a:schemeClr val="accent4">
              <a:lumMod val="60000"/>
              <a:lumOff val="40000"/>
            </a:schemeClr>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Adjuvant Endocrine Therapy</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(Tamoxifen 10 yrs (pre), Letrozol 5 yrs (post))</a:t>
            </a:r>
          </a:p>
        </p:txBody>
      </p:sp>
      <p:sp>
        <p:nvSpPr>
          <p:cNvPr id="23" name="Afrundet rektangel 22">
            <a:extLst>
              <a:ext uri="{FF2B5EF4-FFF2-40B4-BE49-F238E27FC236}">
                <a16:creationId xmlns:a16="http://schemas.microsoft.com/office/drawing/2014/main" id="{3D6E3316-5DDB-9B48-8C7E-5B3BA5F85AA6}"/>
              </a:ext>
            </a:extLst>
          </p:cNvPr>
          <p:cNvSpPr/>
          <p:nvPr/>
        </p:nvSpPr>
        <p:spPr bwMode="auto">
          <a:xfrm>
            <a:off x="4462070" y="4272890"/>
            <a:ext cx="6349041" cy="648072"/>
          </a:xfrm>
          <a:prstGeom prst="roundRect">
            <a:avLst/>
          </a:prstGeom>
          <a:solidFill>
            <a:schemeClr val="accent4">
              <a:lumMod val="60000"/>
              <a:lumOff val="40000"/>
            </a:schemeClr>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Adjuvant Endocrine Therapy</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(Tamoxifen 10 yrs (pre), Letrozol 5 yrs (post))</a:t>
            </a:r>
          </a:p>
        </p:txBody>
      </p:sp>
      <p:sp>
        <p:nvSpPr>
          <p:cNvPr id="24" name="Afrundet rektangel 23">
            <a:extLst>
              <a:ext uri="{FF2B5EF4-FFF2-40B4-BE49-F238E27FC236}">
                <a16:creationId xmlns:a16="http://schemas.microsoft.com/office/drawing/2014/main" id="{30C38DFC-8135-514B-A900-5320D9DDD547}"/>
              </a:ext>
            </a:extLst>
          </p:cNvPr>
          <p:cNvSpPr/>
          <p:nvPr/>
        </p:nvSpPr>
        <p:spPr bwMode="auto">
          <a:xfrm>
            <a:off x="237627" y="2797282"/>
            <a:ext cx="383058" cy="2159292"/>
          </a:xfrm>
          <a:prstGeom prst="roundRect">
            <a:avLst/>
          </a:prstGeom>
          <a:solidFill>
            <a:srgbClr val="512383"/>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2000" b="0" i="0" u="none" strike="noStrike" cap="none" normalizeH="0" baseline="0" dirty="0">
                <a:ln>
                  <a:noFill/>
                </a:ln>
                <a:solidFill>
                  <a:schemeClr val="bg1"/>
                </a:solidFill>
                <a:effectLst/>
                <a:latin typeface="AU Passata" pitchFamily="34" charset="0"/>
              </a:rPr>
              <a:t>SU</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lang="da-SE" sz="2000" dirty="0">
                <a:solidFill>
                  <a:schemeClr val="bg1"/>
                </a:solidFill>
              </a:rPr>
              <a:t>R</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2000" b="0" i="0" u="none" strike="noStrike" cap="none" normalizeH="0" baseline="0" dirty="0">
                <a:ln>
                  <a:noFill/>
                </a:ln>
                <a:solidFill>
                  <a:schemeClr val="bg1"/>
                </a:solidFill>
                <a:effectLst/>
                <a:latin typeface="AU Passata" pitchFamily="34" charset="0"/>
              </a:rPr>
              <a:t>G</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lang="da-SE" sz="2000" dirty="0">
                <a:solidFill>
                  <a:schemeClr val="bg1"/>
                </a:solidFill>
              </a:rPr>
              <a:t>E</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DK" sz="2000" b="0" i="0" u="none" strike="noStrike" cap="none" normalizeH="0" baseline="0" dirty="0">
                <a:ln>
                  <a:noFill/>
                </a:ln>
                <a:solidFill>
                  <a:schemeClr val="bg1"/>
                </a:solidFill>
                <a:effectLst/>
                <a:latin typeface="AU Passata" pitchFamily="34" charset="0"/>
              </a:rPr>
              <a:t>R</a:t>
            </a:r>
            <a:endParaRPr kumimoji="0" lang="da-SE" sz="2000" b="0" i="0" u="none" strike="noStrike" cap="none" normalizeH="0" baseline="0" dirty="0">
              <a:ln>
                <a:noFill/>
              </a:ln>
              <a:solidFill>
                <a:schemeClr val="bg1"/>
              </a:solidFill>
              <a:effectLst/>
              <a:latin typeface="AU Passata" pitchFamily="34" charset="0"/>
            </a:endParaRP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lang="da-DK" sz="2000" dirty="0">
                <a:solidFill>
                  <a:schemeClr val="bg1"/>
                </a:solidFill>
              </a:rPr>
              <a:t>Y</a:t>
            </a:r>
            <a:endParaRPr lang="da-SE" sz="2000" dirty="0">
              <a:solidFill>
                <a:schemeClr val="bg1"/>
              </a:solidFill>
            </a:endParaRP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SE" sz="2000" b="0" i="0" u="none" strike="noStrike" cap="none" normalizeH="0" baseline="0" dirty="0" err="1">
              <a:ln>
                <a:noFill/>
              </a:ln>
              <a:solidFill>
                <a:schemeClr val="bg1"/>
              </a:solidFill>
              <a:effectLst/>
              <a:latin typeface="AU Passata" pitchFamily="34" charset="0"/>
            </a:endParaRPr>
          </a:p>
        </p:txBody>
      </p:sp>
      <p:sp>
        <p:nvSpPr>
          <p:cNvPr id="25" name="Tekstfelt 24">
            <a:extLst>
              <a:ext uri="{FF2B5EF4-FFF2-40B4-BE49-F238E27FC236}">
                <a16:creationId xmlns:a16="http://schemas.microsoft.com/office/drawing/2014/main" id="{A20D4188-EEC5-1946-AFDF-1DA50E4FF506}"/>
              </a:ext>
            </a:extLst>
          </p:cNvPr>
          <p:cNvSpPr txBox="1"/>
          <p:nvPr/>
        </p:nvSpPr>
        <p:spPr>
          <a:xfrm>
            <a:off x="2520501" y="5473546"/>
            <a:ext cx="4678588" cy="701731"/>
          </a:xfrm>
          <a:prstGeom prst="rect">
            <a:avLst/>
          </a:prstGeom>
          <a:noFill/>
        </p:spPr>
        <p:txBody>
          <a:bodyPr wrap="none" lIns="0" tIns="0" rIns="0" bIns="0" rtlCol="0">
            <a:spAutoFit/>
          </a:bodyPr>
          <a:lstStyle/>
          <a:p>
            <a:pPr>
              <a:lnSpc>
                <a:spcPct val="95000"/>
              </a:lnSpc>
            </a:pPr>
            <a:r>
              <a:rPr lang="da-SE" sz="1600" b="1" dirty="0">
                <a:latin typeface="+mn-lt"/>
              </a:rPr>
              <a:t>Stratifications factors: </a:t>
            </a:r>
          </a:p>
          <a:p>
            <a:pPr marL="285750" indent="-285750">
              <a:lnSpc>
                <a:spcPct val="95000"/>
              </a:lnSpc>
              <a:buFont typeface="Arial" panose="020B0604020202020204" pitchFamily="34" charset="0"/>
              <a:buChar char="•"/>
            </a:pPr>
            <a:r>
              <a:rPr lang="da-SE" sz="1600" dirty="0">
                <a:latin typeface="+mn-lt"/>
              </a:rPr>
              <a:t>Trial site</a:t>
            </a:r>
          </a:p>
          <a:p>
            <a:pPr marL="285750" indent="-285750">
              <a:lnSpc>
                <a:spcPct val="95000"/>
              </a:lnSpc>
              <a:buFont typeface="Arial" panose="020B0604020202020204" pitchFamily="34" charset="0"/>
              <a:buChar char="•"/>
            </a:pPr>
            <a:r>
              <a:rPr lang="da-SE" sz="1600" dirty="0">
                <a:latin typeface="+mn-lt"/>
              </a:rPr>
              <a:t>Clinical setting (neoadjuvant, adjuvant, late adjuvant)</a:t>
            </a:r>
          </a:p>
        </p:txBody>
      </p:sp>
      <p:sp>
        <p:nvSpPr>
          <p:cNvPr id="26" name="Tekstfelt 25">
            <a:extLst>
              <a:ext uri="{FF2B5EF4-FFF2-40B4-BE49-F238E27FC236}">
                <a16:creationId xmlns:a16="http://schemas.microsoft.com/office/drawing/2014/main" id="{F4229A08-7037-C54E-BF71-B015305EF744}"/>
              </a:ext>
            </a:extLst>
          </p:cNvPr>
          <p:cNvSpPr txBox="1"/>
          <p:nvPr/>
        </p:nvSpPr>
        <p:spPr>
          <a:xfrm>
            <a:off x="4467130" y="2137219"/>
            <a:ext cx="4585166" cy="233910"/>
          </a:xfrm>
          <a:prstGeom prst="rect">
            <a:avLst/>
          </a:prstGeom>
          <a:noFill/>
        </p:spPr>
        <p:txBody>
          <a:bodyPr wrap="none" lIns="0" tIns="0" rIns="0" bIns="0" rtlCol="0">
            <a:spAutoFit/>
          </a:bodyPr>
          <a:lstStyle/>
          <a:p>
            <a:pPr>
              <a:lnSpc>
                <a:spcPct val="95000"/>
              </a:lnSpc>
            </a:pPr>
            <a:r>
              <a:rPr lang="da-SE" sz="1600" b="1" dirty="0">
                <a:latin typeface="+mn-lt"/>
              </a:rPr>
              <a:t>Adjuvant r</a:t>
            </a:r>
            <a:r>
              <a:rPr lang="da-DK" sz="1600" b="1" dirty="0">
                <a:latin typeface="+mn-lt"/>
              </a:rPr>
              <a:t>a</a:t>
            </a:r>
            <a:r>
              <a:rPr lang="da-SE" sz="1600" b="1" dirty="0">
                <a:latin typeface="+mn-lt"/>
              </a:rPr>
              <a:t>diotherapy as per DBCG clinical guidelines </a:t>
            </a:r>
          </a:p>
        </p:txBody>
      </p:sp>
      <p:cxnSp>
        <p:nvCxnSpPr>
          <p:cNvPr id="28" name="Lige pilforbindelse 27">
            <a:extLst>
              <a:ext uri="{FF2B5EF4-FFF2-40B4-BE49-F238E27FC236}">
                <a16:creationId xmlns:a16="http://schemas.microsoft.com/office/drawing/2014/main" id="{5B503257-7AC4-AC4C-AF04-04C9CFD47B98}"/>
              </a:ext>
            </a:extLst>
          </p:cNvPr>
          <p:cNvCxnSpPr>
            <a:cxnSpLocks/>
          </p:cNvCxnSpPr>
          <p:nvPr/>
        </p:nvCxnSpPr>
        <p:spPr bwMode="auto">
          <a:xfrm>
            <a:off x="4467130" y="2420210"/>
            <a:ext cx="1266436" cy="0"/>
          </a:xfrm>
          <a:prstGeom prst="straightConnector1">
            <a:avLst/>
          </a:prstGeom>
          <a:solidFill>
            <a:schemeClr val="accent2"/>
          </a:solidFill>
          <a:ln w="1778" cap="flat" cmpd="sng" algn="ctr">
            <a:solidFill>
              <a:schemeClr val="tx1"/>
            </a:solidFill>
            <a:prstDash val="solid"/>
            <a:round/>
            <a:headEnd type="none" w="med" len="med"/>
            <a:tailEnd type="triangle"/>
          </a:ln>
          <a:effectLst/>
        </p:spPr>
      </p:cxnSp>
      <p:cxnSp>
        <p:nvCxnSpPr>
          <p:cNvPr id="36" name="Lige forbindelse 35">
            <a:extLst>
              <a:ext uri="{FF2B5EF4-FFF2-40B4-BE49-F238E27FC236}">
                <a16:creationId xmlns:a16="http://schemas.microsoft.com/office/drawing/2014/main" id="{CCDC109B-F343-0F44-839E-2EF2653F28E5}"/>
              </a:ext>
            </a:extLst>
          </p:cNvPr>
          <p:cNvCxnSpPr>
            <a:cxnSpLocks/>
          </p:cNvCxnSpPr>
          <p:nvPr/>
        </p:nvCxnSpPr>
        <p:spPr bwMode="auto">
          <a:xfrm>
            <a:off x="3920196" y="3212976"/>
            <a:ext cx="0" cy="471603"/>
          </a:xfrm>
          <a:prstGeom prst="line">
            <a:avLst/>
          </a:prstGeom>
          <a:solidFill>
            <a:schemeClr val="accent2"/>
          </a:solidFill>
          <a:ln w="1778" cap="flat" cmpd="sng" algn="ctr">
            <a:solidFill>
              <a:schemeClr val="tx1"/>
            </a:solidFill>
            <a:prstDash val="solid"/>
            <a:round/>
            <a:headEnd type="none" w="med" len="med"/>
            <a:tailEnd type="none" w="med" len="med"/>
          </a:ln>
          <a:effectLst/>
        </p:spPr>
      </p:cxnSp>
      <p:cxnSp>
        <p:nvCxnSpPr>
          <p:cNvPr id="38" name="Lige forbindelse 37">
            <a:extLst>
              <a:ext uri="{FF2B5EF4-FFF2-40B4-BE49-F238E27FC236}">
                <a16:creationId xmlns:a16="http://schemas.microsoft.com/office/drawing/2014/main" id="{044B24D9-520A-4C4F-9335-C130D0E5F4D9}"/>
              </a:ext>
            </a:extLst>
          </p:cNvPr>
          <p:cNvCxnSpPr>
            <a:cxnSpLocks/>
          </p:cNvCxnSpPr>
          <p:nvPr/>
        </p:nvCxnSpPr>
        <p:spPr bwMode="auto">
          <a:xfrm>
            <a:off x="3933603" y="4598979"/>
            <a:ext cx="0" cy="357595"/>
          </a:xfrm>
          <a:prstGeom prst="line">
            <a:avLst/>
          </a:prstGeom>
          <a:solidFill>
            <a:schemeClr val="accent2"/>
          </a:solidFill>
          <a:ln w="1778" cap="flat" cmpd="sng" algn="ctr">
            <a:solidFill>
              <a:schemeClr val="tx1"/>
            </a:solidFill>
            <a:prstDash val="solid"/>
            <a:round/>
            <a:headEnd type="none" w="med" len="med"/>
            <a:tailEnd type="none" w="med" len="med"/>
          </a:ln>
          <a:effectLst/>
        </p:spPr>
      </p:cxnSp>
      <p:cxnSp>
        <p:nvCxnSpPr>
          <p:cNvPr id="39" name="Lige forbindelse 38">
            <a:extLst>
              <a:ext uri="{FF2B5EF4-FFF2-40B4-BE49-F238E27FC236}">
                <a16:creationId xmlns:a16="http://schemas.microsoft.com/office/drawing/2014/main" id="{D7F037AE-E9D9-1449-A08E-ABD753C49A84}"/>
              </a:ext>
            </a:extLst>
          </p:cNvPr>
          <p:cNvCxnSpPr>
            <a:cxnSpLocks/>
          </p:cNvCxnSpPr>
          <p:nvPr/>
        </p:nvCxnSpPr>
        <p:spPr bwMode="auto">
          <a:xfrm>
            <a:off x="3920196" y="3212976"/>
            <a:ext cx="550714" cy="0"/>
          </a:xfrm>
          <a:prstGeom prst="line">
            <a:avLst/>
          </a:prstGeom>
          <a:solidFill>
            <a:schemeClr val="accent2"/>
          </a:solidFill>
          <a:ln w="1778" cap="flat" cmpd="sng" algn="ctr">
            <a:solidFill>
              <a:schemeClr val="tx1"/>
            </a:solidFill>
            <a:prstDash val="solid"/>
            <a:round/>
            <a:headEnd type="none" w="med" len="med"/>
            <a:tailEnd type="none" w="med" len="med"/>
          </a:ln>
          <a:effectLst/>
        </p:spPr>
      </p:cxnSp>
      <p:cxnSp>
        <p:nvCxnSpPr>
          <p:cNvPr id="44" name="Lige forbindelse 43">
            <a:extLst>
              <a:ext uri="{FF2B5EF4-FFF2-40B4-BE49-F238E27FC236}">
                <a16:creationId xmlns:a16="http://schemas.microsoft.com/office/drawing/2014/main" id="{C8ED3E9E-75DB-7B48-8B39-D3702FFE1854}"/>
              </a:ext>
            </a:extLst>
          </p:cNvPr>
          <p:cNvCxnSpPr>
            <a:cxnSpLocks/>
          </p:cNvCxnSpPr>
          <p:nvPr/>
        </p:nvCxnSpPr>
        <p:spPr bwMode="auto">
          <a:xfrm>
            <a:off x="3933603" y="4948652"/>
            <a:ext cx="550714" cy="0"/>
          </a:xfrm>
          <a:prstGeom prst="line">
            <a:avLst/>
          </a:prstGeom>
          <a:solidFill>
            <a:schemeClr val="accent2"/>
          </a:solidFill>
          <a:ln w="1778" cap="flat" cmpd="sng" algn="ctr">
            <a:solidFill>
              <a:schemeClr val="tx1"/>
            </a:solidFill>
            <a:prstDash val="solid"/>
            <a:round/>
            <a:headEnd type="none" w="med" len="med"/>
            <a:tailEnd type="none" w="med" len="med"/>
          </a:ln>
          <a:effectLst/>
        </p:spPr>
      </p:cxnSp>
      <p:cxnSp>
        <p:nvCxnSpPr>
          <p:cNvPr id="50" name="Lige forbindelse 49">
            <a:extLst>
              <a:ext uri="{FF2B5EF4-FFF2-40B4-BE49-F238E27FC236}">
                <a16:creationId xmlns:a16="http://schemas.microsoft.com/office/drawing/2014/main" id="{72D11337-B6EF-7741-887F-47D6CB3BD0EC}"/>
              </a:ext>
            </a:extLst>
          </p:cNvPr>
          <p:cNvCxnSpPr>
            <a:cxnSpLocks/>
            <a:endCxn id="15" idx="2"/>
          </p:cNvCxnSpPr>
          <p:nvPr/>
        </p:nvCxnSpPr>
        <p:spPr bwMode="auto">
          <a:xfrm>
            <a:off x="3356076" y="4141779"/>
            <a:ext cx="120327" cy="0"/>
          </a:xfrm>
          <a:prstGeom prst="line">
            <a:avLst/>
          </a:prstGeom>
          <a:solidFill>
            <a:schemeClr val="accent2"/>
          </a:solidFill>
          <a:ln w="1778" cap="flat" cmpd="sng" algn="ctr">
            <a:solidFill>
              <a:schemeClr val="tx1"/>
            </a:solidFill>
            <a:prstDash val="solid"/>
            <a:round/>
            <a:headEnd type="none" w="med" len="med"/>
            <a:tailEnd type="none" w="med" len="med"/>
          </a:ln>
          <a:effectLst/>
        </p:spPr>
      </p:cxnSp>
      <p:cxnSp>
        <p:nvCxnSpPr>
          <p:cNvPr id="52" name="Lige forbindelse 51">
            <a:extLst>
              <a:ext uri="{FF2B5EF4-FFF2-40B4-BE49-F238E27FC236}">
                <a16:creationId xmlns:a16="http://schemas.microsoft.com/office/drawing/2014/main" id="{9FCD1A4D-E472-5341-8573-9E7EBA980059}"/>
              </a:ext>
            </a:extLst>
          </p:cNvPr>
          <p:cNvCxnSpPr>
            <a:cxnSpLocks/>
            <a:endCxn id="13" idx="1"/>
          </p:cNvCxnSpPr>
          <p:nvPr/>
        </p:nvCxnSpPr>
        <p:spPr bwMode="auto">
          <a:xfrm flipV="1">
            <a:off x="620685" y="3876928"/>
            <a:ext cx="197253" cy="882"/>
          </a:xfrm>
          <a:prstGeom prst="line">
            <a:avLst/>
          </a:prstGeom>
          <a:solidFill>
            <a:schemeClr val="accent2"/>
          </a:solidFill>
          <a:ln w="1778" cap="flat" cmpd="sng" algn="ctr">
            <a:solidFill>
              <a:schemeClr val="tx1"/>
            </a:solidFill>
            <a:prstDash val="solid"/>
            <a:round/>
            <a:headEnd type="none" w="med" len="med"/>
            <a:tailEnd type="none" w="med" len="med"/>
          </a:ln>
          <a:effectLst/>
        </p:spPr>
      </p:cxnSp>
      <p:sp>
        <p:nvSpPr>
          <p:cNvPr id="55" name="Tekstfelt 54">
            <a:extLst>
              <a:ext uri="{FF2B5EF4-FFF2-40B4-BE49-F238E27FC236}">
                <a16:creationId xmlns:a16="http://schemas.microsoft.com/office/drawing/2014/main" id="{7E4A59DC-3867-FC46-B03E-3B61468F5271}"/>
              </a:ext>
            </a:extLst>
          </p:cNvPr>
          <p:cNvSpPr txBox="1"/>
          <p:nvPr/>
        </p:nvSpPr>
        <p:spPr>
          <a:xfrm>
            <a:off x="4550635" y="3960625"/>
            <a:ext cx="4585166" cy="233910"/>
          </a:xfrm>
          <a:prstGeom prst="rect">
            <a:avLst/>
          </a:prstGeom>
          <a:noFill/>
        </p:spPr>
        <p:txBody>
          <a:bodyPr wrap="none" lIns="0" tIns="0" rIns="0" bIns="0" rtlCol="0">
            <a:spAutoFit/>
          </a:bodyPr>
          <a:lstStyle/>
          <a:p>
            <a:pPr>
              <a:lnSpc>
                <a:spcPct val="95000"/>
              </a:lnSpc>
            </a:pPr>
            <a:r>
              <a:rPr lang="da-SE" sz="1600" b="1" dirty="0">
                <a:latin typeface="+mn-lt"/>
              </a:rPr>
              <a:t>Adjuvant r</a:t>
            </a:r>
            <a:r>
              <a:rPr lang="da-DK" sz="1600" b="1" dirty="0">
                <a:latin typeface="+mn-lt"/>
              </a:rPr>
              <a:t>a</a:t>
            </a:r>
            <a:r>
              <a:rPr lang="da-SE" sz="1600" b="1" dirty="0">
                <a:latin typeface="+mn-lt"/>
              </a:rPr>
              <a:t>diotherapy as per DBCG clinical guidelines </a:t>
            </a:r>
          </a:p>
        </p:txBody>
      </p:sp>
      <p:cxnSp>
        <p:nvCxnSpPr>
          <p:cNvPr id="56" name="Lige pilforbindelse 55">
            <a:extLst>
              <a:ext uri="{FF2B5EF4-FFF2-40B4-BE49-F238E27FC236}">
                <a16:creationId xmlns:a16="http://schemas.microsoft.com/office/drawing/2014/main" id="{6E00C324-D93B-7B4A-8EE7-3E18F3CE7957}"/>
              </a:ext>
            </a:extLst>
          </p:cNvPr>
          <p:cNvCxnSpPr>
            <a:cxnSpLocks/>
          </p:cNvCxnSpPr>
          <p:nvPr/>
        </p:nvCxnSpPr>
        <p:spPr bwMode="auto">
          <a:xfrm>
            <a:off x="4550635" y="4194535"/>
            <a:ext cx="1266436" cy="0"/>
          </a:xfrm>
          <a:prstGeom prst="straightConnector1">
            <a:avLst/>
          </a:prstGeom>
          <a:solidFill>
            <a:schemeClr val="accent2"/>
          </a:solidFill>
          <a:ln w="1778"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9657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11A6C254-4CA1-D547-B819-BE7D44148CDF}"/>
              </a:ext>
            </a:extLst>
          </p:cNvPr>
          <p:cNvPicPr>
            <a:picLocks noChangeAspect="1"/>
          </p:cNvPicPr>
          <p:nvPr/>
        </p:nvPicPr>
        <p:blipFill>
          <a:blip r:embed="rId2"/>
          <a:stretch>
            <a:fillRect/>
          </a:stretch>
        </p:blipFill>
        <p:spPr>
          <a:xfrm>
            <a:off x="10811121" y="173298"/>
            <a:ext cx="1050801" cy="1260961"/>
          </a:xfrm>
          <a:prstGeom prst="rect">
            <a:avLst/>
          </a:prstGeom>
        </p:spPr>
      </p:pic>
      <p:sp>
        <p:nvSpPr>
          <p:cNvPr id="4" name="Pladsholder til dato 3">
            <a:extLst>
              <a:ext uri="{FF2B5EF4-FFF2-40B4-BE49-F238E27FC236}">
                <a16:creationId xmlns:a16="http://schemas.microsoft.com/office/drawing/2014/main" id="{BCE303C1-E52E-F446-9983-8F8D31F0D027}"/>
              </a:ext>
            </a:extLst>
          </p:cNvPr>
          <p:cNvSpPr>
            <a:spLocks noGrp="1"/>
          </p:cNvSpPr>
          <p:nvPr>
            <p:ph type="dt" sz="half" idx="10"/>
          </p:nvPr>
        </p:nvSpPr>
        <p:spPr/>
        <p:txBody>
          <a:bodyPr/>
          <a:lstStyle/>
          <a:p>
            <a:fld id="{65EED500-3E0C-8E40-8A58-9DE04C83E25B}" type="datetime1">
              <a:rPr lang="da-DK" smtClean="0"/>
              <a:t>14.01.2021</a:t>
            </a:fld>
            <a:r>
              <a:rPr lang="da-DK"/>
              <a:t>02-11-2017</a:t>
            </a:r>
            <a:endParaRPr lang="da-DK" dirty="0"/>
          </a:p>
        </p:txBody>
      </p:sp>
      <p:sp>
        <p:nvSpPr>
          <p:cNvPr id="7" name="Rectangle 5">
            <a:extLst>
              <a:ext uri="{FF2B5EF4-FFF2-40B4-BE49-F238E27FC236}">
                <a16:creationId xmlns:a16="http://schemas.microsoft.com/office/drawing/2014/main" id="{C0FC30B3-E395-F54C-B7E6-4DBEA788FA25}"/>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8" name="Rectangle 5">
            <a:extLst>
              <a:ext uri="{FF2B5EF4-FFF2-40B4-BE49-F238E27FC236}">
                <a16:creationId xmlns:a16="http://schemas.microsoft.com/office/drawing/2014/main" id="{F64A63A9-4DA0-3743-BD02-8070FA207E8A}"/>
              </a:ext>
            </a:extLst>
          </p:cNvPr>
          <p:cNvSpPr/>
          <p:nvPr/>
        </p:nvSpPr>
        <p:spPr bwMode="auto">
          <a:xfrm>
            <a:off x="11202986" y="5897563"/>
            <a:ext cx="868089" cy="8113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12" name="Rectangle 5">
            <a:extLst>
              <a:ext uri="{FF2B5EF4-FFF2-40B4-BE49-F238E27FC236}">
                <a16:creationId xmlns:a16="http://schemas.microsoft.com/office/drawing/2014/main" id="{9FD87883-B693-0D4C-80EF-CAD37F41436D}"/>
              </a:ext>
            </a:extLst>
          </p:cNvPr>
          <p:cNvSpPr/>
          <p:nvPr/>
        </p:nvSpPr>
        <p:spPr bwMode="auto">
          <a:xfrm>
            <a:off x="268425" y="6248063"/>
            <a:ext cx="2926766" cy="4608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pic>
        <p:nvPicPr>
          <p:cNvPr id="6" name="Billede 5">
            <a:extLst>
              <a:ext uri="{FF2B5EF4-FFF2-40B4-BE49-F238E27FC236}">
                <a16:creationId xmlns:a16="http://schemas.microsoft.com/office/drawing/2014/main" id="{6A707859-3947-8947-8871-5EFCF02866DA}"/>
              </a:ext>
            </a:extLst>
          </p:cNvPr>
          <p:cNvPicPr>
            <a:picLocks noChangeAspect="1"/>
          </p:cNvPicPr>
          <p:nvPr/>
        </p:nvPicPr>
        <p:blipFill>
          <a:blip r:embed="rId3"/>
          <a:stretch>
            <a:fillRect/>
          </a:stretch>
        </p:blipFill>
        <p:spPr>
          <a:xfrm>
            <a:off x="315913" y="6011638"/>
            <a:ext cx="735693" cy="583171"/>
          </a:xfrm>
          <a:prstGeom prst="rect">
            <a:avLst/>
          </a:prstGeom>
        </p:spPr>
      </p:pic>
      <p:sp>
        <p:nvSpPr>
          <p:cNvPr id="13" name="Afrundet rektangel 12">
            <a:extLst>
              <a:ext uri="{FF2B5EF4-FFF2-40B4-BE49-F238E27FC236}">
                <a16:creationId xmlns:a16="http://schemas.microsoft.com/office/drawing/2014/main" id="{D13D149F-9C47-774A-8CC5-66F9E128B965}"/>
              </a:ext>
            </a:extLst>
          </p:cNvPr>
          <p:cNvSpPr/>
          <p:nvPr/>
        </p:nvSpPr>
        <p:spPr bwMode="auto">
          <a:xfrm>
            <a:off x="3419369" y="2823703"/>
            <a:ext cx="2538138" cy="2159292"/>
          </a:xfrm>
          <a:prstGeom prst="roundRect">
            <a:avLst/>
          </a:prstGeom>
          <a:solidFill>
            <a:schemeClr val="accent2"/>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Key Eligibility </a:t>
            </a:r>
            <a:r>
              <a:rPr lang="da-SE" sz="1600" dirty="0">
                <a:solidFill>
                  <a:schemeClr val="bg1"/>
                </a:solidFill>
              </a:rPr>
              <a:t>C</a:t>
            </a:r>
            <a:r>
              <a:rPr kumimoji="0" lang="da-SE" sz="1600" b="0" i="0" u="none" strike="noStrike" cap="none" normalizeH="0" baseline="0" dirty="0">
                <a:ln>
                  <a:noFill/>
                </a:ln>
                <a:solidFill>
                  <a:schemeClr val="bg1"/>
                </a:solidFill>
                <a:effectLst/>
                <a:latin typeface="AU Passata" pitchFamily="34" charset="0"/>
              </a:rPr>
              <a:t>riteria</a:t>
            </a:r>
          </a:p>
          <a:p>
            <a:pPr marL="285750" marR="0" indent="-285750" defTabSz="914400" rtl="0" eaLnBrk="1" fontAlgn="base" latinLnBrk="0" hangingPunct="1">
              <a:lnSpc>
                <a:spcPct val="95000"/>
              </a:lnSpc>
              <a:spcBef>
                <a:spcPct val="0"/>
              </a:spcBef>
              <a:spcAft>
                <a:spcPct val="0"/>
              </a:spcAft>
              <a:buClrTx/>
              <a:buSzTx/>
              <a:buFont typeface="Arial" panose="020B0604020202020204" pitchFamily="34" charset="0"/>
              <a:buChar char="•"/>
              <a:tabLst/>
            </a:pPr>
            <a:r>
              <a:rPr lang="da-SE" sz="1600" dirty="0">
                <a:solidFill>
                  <a:schemeClr val="bg1"/>
                </a:solidFill>
              </a:rPr>
              <a:t>Age &gt; 18 yrs</a:t>
            </a:r>
          </a:p>
          <a:p>
            <a:pPr marL="285750" marR="0" indent="-285750" defTabSz="914400" rtl="0" eaLnBrk="1" fontAlgn="base" latinLnBrk="0" hangingPunct="1">
              <a:lnSpc>
                <a:spcPct val="95000"/>
              </a:lnSpc>
              <a:spcBef>
                <a:spcPct val="0"/>
              </a:spcBef>
              <a:spcAft>
                <a:spcPct val="0"/>
              </a:spcAft>
              <a:buClrTx/>
              <a:buSzTx/>
              <a:buFont typeface="Arial" panose="020B0604020202020204" pitchFamily="34" charset="0"/>
              <a:buChar char="•"/>
              <a:tabLst/>
            </a:pPr>
            <a:r>
              <a:rPr kumimoji="0" lang="da-SE" sz="1600" b="0" i="0" u="none" strike="noStrike" cap="none" normalizeH="0" baseline="0" dirty="0">
                <a:ln>
                  <a:noFill/>
                </a:ln>
                <a:solidFill>
                  <a:schemeClr val="bg1"/>
                </a:solidFill>
                <a:effectLst/>
                <a:latin typeface="AU Passata" pitchFamily="34" charset="0"/>
              </a:rPr>
              <a:t>ER+ early breast cancer</a:t>
            </a:r>
          </a:p>
          <a:p>
            <a:pPr marL="285750" marR="0" indent="-285750" defTabSz="914400" rtl="0" eaLnBrk="1" fontAlgn="base" latinLnBrk="0" hangingPunct="1">
              <a:lnSpc>
                <a:spcPct val="95000"/>
              </a:lnSpc>
              <a:spcBef>
                <a:spcPct val="0"/>
              </a:spcBef>
              <a:spcAft>
                <a:spcPct val="0"/>
              </a:spcAft>
              <a:buClrTx/>
              <a:buSzTx/>
              <a:buFont typeface="Arial" panose="020B0604020202020204" pitchFamily="34" charset="0"/>
              <a:buChar char="•"/>
              <a:tabLst/>
            </a:pPr>
            <a:r>
              <a:rPr kumimoji="0" lang="da-SE" sz="1600" b="0" i="0" u="none" strike="noStrike" cap="none" normalizeH="0" baseline="0" dirty="0">
                <a:ln>
                  <a:noFill/>
                </a:ln>
                <a:solidFill>
                  <a:schemeClr val="bg1"/>
                </a:solidFill>
                <a:effectLst/>
                <a:latin typeface="AU Passata" pitchFamily="34" charset="0"/>
              </a:rPr>
              <a:t>ECOG PS 0-2</a:t>
            </a:r>
          </a:p>
          <a:p>
            <a:pPr marL="285750" marR="0" indent="-285750" defTabSz="914400" rtl="0" eaLnBrk="1" fontAlgn="base" latinLnBrk="0" hangingPunct="1">
              <a:lnSpc>
                <a:spcPct val="95000"/>
              </a:lnSpc>
              <a:spcBef>
                <a:spcPct val="0"/>
              </a:spcBef>
              <a:spcAft>
                <a:spcPct val="0"/>
              </a:spcAft>
              <a:buClrTx/>
              <a:buSzTx/>
              <a:buFont typeface="Arial" panose="020B0604020202020204" pitchFamily="34" charset="0"/>
              <a:buChar char="•"/>
              <a:tabLst/>
            </a:pPr>
            <a:r>
              <a:rPr lang="da-SE" sz="1600" dirty="0">
                <a:solidFill>
                  <a:schemeClr val="bg1"/>
                </a:solidFill>
              </a:rPr>
              <a:t>No current CLM</a:t>
            </a:r>
          </a:p>
          <a:p>
            <a:pPr marL="285750" marR="0" indent="-285750" defTabSz="914400" rtl="0" eaLnBrk="1" fontAlgn="base" latinLnBrk="0" hangingPunct="1">
              <a:lnSpc>
                <a:spcPct val="95000"/>
              </a:lnSpc>
              <a:spcBef>
                <a:spcPct val="0"/>
              </a:spcBef>
              <a:spcAft>
                <a:spcPct val="0"/>
              </a:spcAft>
              <a:buClrTx/>
              <a:buSzTx/>
              <a:buFont typeface="Arial" panose="020B0604020202020204" pitchFamily="34" charset="0"/>
              <a:buChar char="•"/>
              <a:tabLst/>
            </a:pPr>
            <a:r>
              <a:rPr lang="da-SE" sz="1600" dirty="0">
                <a:solidFill>
                  <a:schemeClr val="bg1"/>
                </a:solidFill>
              </a:rPr>
              <a:t>No hepatic/renal dysfunction</a:t>
            </a:r>
            <a:endParaRPr kumimoji="0" lang="da-SE" sz="1600" b="0" i="0" u="none" strike="noStrike" cap="none" normalizeH="0" baseline="0" dirty="0">
              <a:ln>
                <a:noFill/>
              </a:ln>
              <a:solidFill>
                <a:schemeClr val="bg1"/>
              </a:solidFill>
              <a:effectLst/>
              <a:latin typeface="AU Passata" pitchFamily="34" charset="0"/>
            </a:endParaRPr>
          </a:p>
        </p:txBody>
      </p:sp>
      <p:sp>
        <p:nvSpPr>
          <p:cNvPr id="15" name="Ellipse 14">
            <a:extLst>
              <a:ext uri="{FF2B5EF4-FFF2-40B4-BE49-F238E27FC236}">
                <a16:creationId xmlns:a16="http://schemas.microsoft.com/office/drawing/2014/main" id="{B52C8652-5252-754C-B0C6-F9F82C95BC1D}"/>
              </a:ext>
            </a:extLst>
          </p:cNvPr>
          <p:cNvSpPr/>
          <p:nvPr/>
        </p:nvSpPr>
        <p:spPr bwMode="auto">
          <a:xfrm>
            <a:off x="6127439" y="3579255"/>
            <a:ext cx="914400" cy="914400"/>
          </a:xfrm>
          <a:prstGeom prst="ellipse">
            <a:avLst/>
          </a:prstGeom>
          <a:solidFill>
            <a:schemeClr val="accent5"/>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R</a:t>
            </a:r>
          </a:p>
          <a:p>
            <a:pPr marL="0" marR="0" indent="0" algn="ctr"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1:1</a:t>
            </a:r>
          </a:p>
        </p:txBody>
      </p:sp>
      <p:sp>
        <p:nvSpPr>
          <p:cNvPr id="16" name="Afrundet rektangel 15">
            <a:extLst>
              <a:ext uri="{FF2B5EF4-FFF2-40B4-BE49-F238E27FC236}">
                <a16:creationId xmlns:a16="http://schemas.microsoft.com/office/drawing/2014/main" id="{A7CE5F3B-CD0A-AC4E-BC1D-33AB9E92BB12}"/>
              </a:ext>
            </a:extLst>
          </p:cNvPr>
          <p:cNvSpPr/>
          <p:nvPr/>
        </p:nvSpPr>
        <p:spPr bwMode="auto">
          <a:xfrm>
            <a:off x="721215" y="2831892"/>
            <a:ext cx="2638734" cy="648072"/>
          </a:xfrm>
          <a:prstGeom prst="roundRect">
            <a:avLst/>
          </a:prstGeom>
          <a:solidFill>
            <a:srgbClr val="166835"/>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Adjuvant Chemotherapy </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(Epirubicin x 3/Paclitaxel x 3)</a:t>
            </a:r>
          </a:p>
        </p:txBody>
      </p:sp>
      <p:sp>
        <p:nvSpPr>
          <p:cNvPr id="18" name="Pladsholder til indhold 17">
            <a:extLst>
              <a:ext uri="{FF2B5EF4-FFF2-40B4-BE49-F238E27FC236}">
                <a16:creationId xmlns:a16="http://schemas.microsoft.com/office/drawing/2014/main" id="{093035A9-9182-E74C-B087-7BD6C06075C9}"/>
              </a:ext>
            </a:extLst>
          </p:cNvPr>
          <p:cNvSpPr>
            <a:spLocks noGrp="1"/>
          </p:cNvSpPr>
          <p:nvPr>
            <p:ph idx="1"/>
          </p:nvPr>
        </p:nvSpPr>
        <p:spPr bwMode="auto">
          <a:xfrm>
            <a:off x="741012" y="4361980"/>
            <a:ext cx="2616424" cy="604825"/>
          </a:xfrm>
          <a:prstGeom prst="roundRect">
            <a:avLst/>
          </a:prstGeom>
          <a:solidFill>
            <a:srgbClr val="166835"/>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Adjuvant Chemotherapy </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(Epirubicin x 3/Paclitaxel x 3)</a:t>
            </a:r>
          </a:p>
        </p:txBody>
      </p:sp>
      <p:sp>
        <p:nvSpPr>
          <p:cNvPr id="19" name="Afrundet rektangel 18">
            <a:extLst>
              <a:ext uri="{FF2B5EF4-FFF2-40B4-BE49-F238E27FC236}">
                <a16:creationId xmlns:a16="http://schemas.microsoft.com/office/drawing/2014/main" id="{BD5C6542-D77C-034A-809B-9B0DFAF3CB4B}"/>
              </a:ext>
            </a:extLst>
          </p:cNvPr>
          <p:cNvSpPr/>
          <p:nvPr/>
        </p:nvSpPr>
        <p:spPr bwMode="auto">
          <a:xfrm>
            <a:off x="7199181" y="2933783"/>
            <a:ext cx="3500275" cy="604825"/>
          </a:xfrm>
          <a:prstGeom prst="roundRect">
            <a:avLst/>
          </a:prstGeom>
          <a:solidFill>
            <a:srgbClr val="B60069"/>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Atorvastatin 80 mg/d (2 yrs)</a:t>
            </a:r>
          </a:p>
        </p:txBody>
      </p:sp>
      <p:sp>
        <p:nvSpPr>
          <p:cNvPr id="20" name="Afrundet rektangel 19">
            <a:extLst>
              <a:ext uri="{FF2B5EF4-FFF2-40B4-BE49-F238E27FC236}">
                <a16:creationId xmlns:a16="http://schemas.microsoft.com/office/drawing/2014/main" id="{AB39825F-B31B-9945-ACC2-1F72729DA230}"/>
              </a:ext>
            </a:extLst>
          </p:cNvPr>
          <p:cNvSpPr/>
          <p:nvPr/>
        </p:nvSpPr>
        <p:spPr bwMode="auto">
          <a:xfrm>
            <a:off x="7237653" y="4488686"/>
            <a:ext cx="3487682" cy="604825"/>
          </a:xfrm>
          <a:prstGeom prst="roundRect">
            <a:avLst/>
          </a:prstGeom>
          <a:solidFill>
            <a:srgbClr val="B60069"/>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Placebo (2 yrs)</a:t>
            </a:r>
          </a:p>
        </p:txBody>
      </p:sp>
      <p:sp>
        <p:nvSpPr>
          <p:cNvPr id="21" name="Title 1">
            <a:extLst>
              <a:ext uri="{FF2B5EF4-FFF2-40B4-BE49-F238E27FC236}">
                <a16:creationId xmlns:a16="http://schemas.microsoft.com/office/drawing/2014/main" id="{1E94E725-9397-644E-8DCA-53F557CE2AA3}"/>
              </a:ext>
            </a:extLst>
          </p:cNvPr>
          <p:cNvSpPr>
            <a:spLocks noGrp="1"/>
          </p:cNvSpPr>
          <p:nvPr>
            <p:ph type="title"/>
          </p:nvPr>
        </p:nvSpPr>
        <p:spPr>
          <a:xfrm>
            <a:off x="315913" y="149225"/>
            <a:ext cx="9618662" cy="1309688"/>
          </a:xfrm>
        </p:spPr>
        <p:txBody>
          <a:bodyPr/>
          <a:lstStyle/>
          <a:p>
            <a:r>
              <a:rPr lang="en-US" dirty="0">
                <a:ea typeface="Garamond" charset="0"/>
                <a:cs typeface="Garamond" charset="0"/>
              </a:rPr>
              <a:t>MASTER trial design, </a:t>
            </a:r>
            <a:br>
              <a:rPr lang="en-US" dirty="0">
                <a:ea typeface="Garamond" charset="0"/>
                <a:cs typeface="Garamond" charset="0"/>
              </a:rPr>
            </a:br>
            <a:r>
              <a:rPr lang="en-US" dirty="0">
                <a:ea typeface="Garamond" charset="0"/>
                <a:cs typeface="Garamond" charset="0"/>
              </a:rPr>
              <a:t>LATE adjuvant</a:t>
            </a:r>
            <a:endParaRPr lang="en-US" dirty="0"/>
          </a:p>
        </p:txBody>
      </p:sp>
      <p:sp>
        <p:nvSpPr>
          <p:cNvPr id="22" name="Afrundet rektangel 21">
            <a:extLst>
              <a:ext uri="{FF2B5EF4-FFF2-40B4-BE49-F238E27FC236}">
                <a16:creationId xmlns:a16="http://schemas.microsoft.com/office/drawing/2014/main" id="{DDEF9EC3-A668-8843-993C-F9BBF20E6E5C}"/>
              </a:ext>
            </a:extLst>
          </p:cNvPr>
          <p:cNvSpPr/>
          <p:nvPr/>
        </p:nvSpPr>
        <p:spPr bwMode="auto">
          <a:xfrm>
            <a:off x="3357436" y="1837102"/>
            <a:ext cx="8401443" cy="648072"/>
          </a:xfrm>
          <a:prstGeom prst="roundRect">
            <a:avLst/>
          </a:prstGeom>
          <a:solidFill>
            <a:schemeClr val="accent4">
              <a:lumMod val="60000"/>
              <a:lumOff val="40000"/>
            </a:schemeClr>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Adjuvant Endocrine Therapy</a:t>
            </a:r>
          </a:p>
          <a:p>
            <a:pPr marL="0" marR="0" indent="0" algn="ctr"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(Tamoxifen 10 yrs (pre), Letrozol 5 yrs (post))</a:t>
            </a:r>
          </a:p>
        </p:txBody>
      </p:sp>
      <p:sp>
        <p:nvSpPr>
          <p:cNvPr id="23" name="Afrundet rektangel 22">
            <a:extLst>
              <a:ext uri="{FF2B5EF4-FFF2-40B4-BE49-F238E27FC236}">
                <a16:creationId xmlns:a16="http://schemas.microsoft.com/office/drawing/2014/main" id="{3D6E3316-5DDB-9B48-8C7E-5B3BA5F85AA6}"/>
              </a:ext>
            </a:extLst>
          </p:cNvPr>
          <p:cNvSpPr/>
          <p:nvPr/>
        </p:nvSpPr>
        <p:spPr bwMode="auto">
          <a:xfrm>
            <a:off x="3419509" y="5302350"/>
            <a:ext cx="8401443" cy="648072"/>
          </a:xfrm>
          <a:prstGeom prst="roundRect">
            <a:avLst/>
          </a:prstGeom>
          <a:solidFill>
            <a:schemeClr val="accent4">
              <a:lumMod val="60000"/>
              <a:lumOff val="40000"/>
            </a:schemeClr>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Adjuvant Endocrine Therapy</a:t>
            </a:r>
          </a:p>
          <a:p>
            <a:pPr marL="0" marR="0" indent="0" algn="ctr"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(Tamoxifen 10 yrs (pre), Letrozol 5 yrs (post))</a:t>
            </a:r>
          </a:p>
        </p:txBody>
      </p:sp>
      <p:sp>
        <p:nvSpPr>
          <p:cNvPr id="24" name="Afrundet rektangel 23">
            <a:extLst>
              <a:ext uri="{FF2B5EF4-FFF2-40B4-BE49-F238E27FC236}">
                <a16:creationId xmlns:a16="http://schemas.microsoft.com/office/drawing/2014/main" id="{30C38DFC-8135-514B-A900-5320D9DDD547}"/>
              </a:ext>
            </a:extLst>
          </p:cNvPr>
          <p:cNvSpPr/>
          <p:nvPr/>
        </p:nvSpPr>
        <p:spPr bwMode="auto">
          <a:xfrm>
            <a:off x="237627" y="2797282"/>
            <a:ext cx="383058" cy="2159292"/>
          </a:xfrm>
          <a:prstGeom prst="roundRect">
            <a:avLst/>
          </a:prstGeom>
          <a:solidFill>
            <a:srgbClr val="512383"/>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2000" b="0" i="0" u="none" strike="noStrike" cap="none" normalizeH="0" baseline="0" dirty="0">
                <a:ln>
                  <a:noFill/>
                </a:ln>
                <a:solidFill>
                  <a:schemeClr val="bg1"/>
                </a:solidFill>
                <a:effectLst/>
                <a:latin typeface="AU Passata" pitchFamily="34" charset="0"/>
              </a:rPr>
              <a:t>SU</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lang="da-SE" sz="2000" dirty="0">
                <a:solidFill>
                  <a:schemeClr val="bg1"/>
                </a:solidFill>
              </a:rPr>
              <a:t>R</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2000" b="0" i="0" u="none" strike="noStrike" cap="none" normalizeH="0" baseline="0" dirty="0">
                <a:ln>
                  <a:noFill/>
                </a:ln>
                <a:solidFill>
                  <a:schemeClr val="bg1"/>
                </a:solidFill>
                <a:effectLst/>
                <a:latin typeface="AU Passata" pitchFamily="34" charset="0"/>
              </a:rPr>
              <a:t>G</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lang="da-SE" sz="2000" dirty="0">
                <a:solidFill>
                  <a:schemeClr val="bg1"/>
                </a:solidFill>
              </a:rPr>
              <a:t>E</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DK" sz="2000" b="0" i="0" u="none" strike="noStrike" cap="none" normalizeH="0" baseline="0" dirty="0">
                <a:ln>
                  <a:noFill/>
                </a:ln>
                <a:solidFill>
                  <a:schemeClr val="bg1"/>
                </a:solidFill>
                <a:effectLst/>
                <a:latin typeface="AU Passata" pitchFamily="34" charset="0"/>
              </a:rPr>
              <a:t>R</a:t>
            </a:r>
            <a:endParaRPr kumimoji="0" lang="da-SE" sz="2000" b="0" i="0" u="none" strike="noStrike" cap="none" normalizeH="0" baseline="0" dirty="0">
              <a:ln>
                <a:noFill/>
              </a:ln>
              <a:solidFill>
                <a:schemeClr val="bg1"/>
              </a:solidFill>
              <a:effectLst/>
              <a:latin typeface="AU Passata" pitchFamily="34" charset="0"/>
            </a:endParaRP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lang="da-DK" sz="2000" dirty="0">
                <a:solidFill>
                  <a:schemeClr val="bg1"/>
                </a:solidFill>
              </a:rPr>
              <a:t>Y</a:t>
            </a:r>
            <a:endParaRPr lang="da-SE" sz="2000" dirty="0">
              <a:solidFill>
                <a:schemeClr val="bg1"/>
              </a:solidFill>
            </a:endParaRP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SE" sz="2000" b="0" i="0" u="none" strike="noStrike" cap="none" normalizeH="0" baseline="0" dirty="0" err="1">
              <a:ln>
                <a:noFill/>
              </a:ln>
              <a:solidFill>
                <a:schemeClr val="bg1"/>
              </a:solidFill>
              <a:effectLst/>
              <a:latin typeface="AU Passata" pitchFamily="34" charset="0"/>
            </a:endParaRPr>
          </a:p>
        </p:txBody>
      </p:sp>
      <p:sp>
        <p:nvSpPr>
          <p:cNvPr id="25" name="Tekstfelt 24">
            <a:extLst>
              <a:ext uri="{FF2B5EF4-FFF2-40B4-BE49-F238E27FC236}">
                <a16:creationId xmlns:a16="http://schemas.microsoft.com/office/drawing/2014/main" id="{A20D4188-EEC5-1946-AFDF-1DA50E4FF506}"/>
              </a:ext>
            </a:extLst>
          </p:cNvPr>
          <p:cNvSpPr txBox="1"/>
          <p:nvPr/>
        </p:nvSpPr>
        <p:spPr>
          <a:xfrm>
            <a:off x="1121185" y="5639930"/>
            <a:ext cx="4678588" cy="701731"/>
          </a:xfrm>
          <a:prstGeom prst="rect">
            <a:avLst/>
          </a:prstGeom>
          <a:noFill/>
        </p:spPr>
        <p:txBody>
          <a:bodyPr wrap="none" lIns="0" tIns="0" rIns="0" bIns="0" rtlCol="0">
            <a:spAutoFit/>
          </a:bodyPr>
          <a:lstStyle/>
          <a:p>
            <a:pPr>
              <a:lnSpc>
                <a:spcPct val="95000"/>
              </a:lnSpc>
            </a:pPr>
            <a:r>
              <a:rPr lang="da-SE" sz="1600" b="1" dirty="0">
                <a:latin typeface="+mn-lt"/>
              </a:rPr>
              <a:t>Stratifications factors: </a:t>
            </a:r>
          </a:p>
          <a:p>
            <a:pPr marL="285750" indent="-285750">
              <a:lnSpc>
                <a:spcPct val="95000"/>
              </a:lnSpc>
              <a:buFont typeface="Arial" panose="020B0604020202020204" pitchFamily="34" charset="0"/>
              <a:buChar char="•"/>
            </a:pPr>
            <a:r>
              <a:rPr lang="da-SE" sz="1600" dirty="0">
                <a:latin typeface="+mn-lt"/>
              </a:rPr>
              <a:t>Trial site</a:t>
            </a:r>
          </a:p>
          <a:p>
            <a:pPr marL="285750" indent="-285750">
              <a:lnSpc>
                <a:spcPct val="95000"/>
              </a:lnSpc>
              <a:buFont typeface="Arial" panose="020B0604020202020204" pitchFamily="34" charset="0"/>
              <a:buChar char="•"/>
            </a:pPr>
            <a:r>
              <a:rPr lang="da-SE" sz="1600" dirty="0">
                <a:latin typeface="+mn-lt"/>
              </a:rPr>
              <a:t>Clinical setting (neoadjuvant, adjuvant, late adjuvant)</a:t>
            </a:r>
          </a:p>
        </p:txBody>
      </p:sp>
      <p:sp>
        <p:nvSpPr>
          <p:cNvPr id="26" name="Tekstfelt 25">
            <a:extLst>
              <a:ext uri="{FF2B5EF4-FFF2-40B4-BE49-F238E27FC236}">
                <a16:creationId xmlns:a16="http://schemas.microsoft.com/office/drawing/2014/main" id="{F4229A08-7037-C54E-BF71-B015305EF744}"/>
              </a:ext>
            </a:extLst>
          </p:cNvPr>
          <p:cNvSpPr txBox="1"/>
          <p:nvPr/>
        </p:nvSpPr>
        <p:spPr>
          <a:xfrm>
            <a:off x="721215" y="2505136"/>
            <a:ext cx="6848093" cy="233910"/>
          </a:xfrm>
          <a:prstGeom prst="rect">
            <a:avLst/>
          </a:prstGeom>
          <a:noFill/>
        </p:spPr>
        <p:txBody>
          <a:bodyPr wrap="none" lIns="0" tIns="0" rIns="0" bIns="0" rtlCol="0">
            <a:spAutoFit/>
          </a:bodyPr>
          <a:lstStyle/>
          <a:p>
            <a:pPr>
              <a:lnSpc>
                <a:spcPct val="95000"/>
              </a:lnSpc>
            </a:pPr>
            <a:r>
              <a:rPr lang="da-SE" sz="1600" b="1" dirty="0">
                <a:latin typeface="+mn-lt"/>
              </a:rPr>
              <a:t>Adjuvant HER2 directed therapy and r</a:t>
            </a:r>
            <a:r>
              <a:rPr lang="da-DK" sz="1600" b="1" dirty="0">
                <a:latin typeface="+mn-lt"/>
              </a:rPr>
              <a:t>a</a:t>
            </a:r>
            <a:r>
              <a:rPr lang="da-SE" sz="1600" b="1" dirty="0">
                <a:latin typeface="+mn-lt"/>
              </a:rPr>
              <a:t>diotherapy as per DBCG clinical guidelines </a:t>
            </a:r>
          </a:p>
        </p:txBody>
      </p:sp>
      <p:cxnSp>
        <p:nvCxnSpPr>
          <p:cNvPr id="28" name="Lige pilforbindelse 27">
            <a:extLst>
              <a:ext uri="{FF2B5EF4-FFF2-40B4-BE49-F238E27FC236}">
                <a16:creationId xmlns:a16="http://schemas.microsoft.com/office/drawing/2014/main" id="{5B503257-7AC4-AC4C-AF04-04C9CFD47B98}"/>
              </a:ext>
            </a:extLst>
          </p:cNvPr>
          <p:cNvCxnSpPr>
            <a:cxnSpLocks/>
          </p:cNvCxnSpPr>
          <p:nvPr/>
        </p:nvCxnSpPr>
        <p:spPr bwMode="auto">
          <a:xfrm>
            <a:off x="721215" y="2769591"/>
            <a:ext cx="1266436" cy="0"/>
          </a:xfrm>
          <a:prstGeom prst="straightConnector1">
            <a:avLst/>
          </a:prstGeom>
          <a:solidFill>
            <a:schemeClr val="accent2"/>
          </a:solidFill>
          <a:ln w="1778" cap="flat" cmpd="sng" algn="ctr">
            <a:solidFill>
              <a:schemeClr val="tx1"/>
            </a:solidFill>
            <a:prstDash val="solid"/>
            <a:round/>
            <a:headEnd type="none" w="med" len="med"/>
            <a:tailEnd type="triangle"/>
          </a:ln>
          <a:effectLst/>
        </p:spPr>
      </p:cxnSp>
      <p:cxnSp>
        <p:nvCxnSpPr>
          <p:cNvPr id="36" name="Lige forbindelse 35">
            <a:extLst>
              <a:ext uri="{FF2B5EF4-FFF2-40B4-BE49-F238E27FC236}">
                <a16:creationId xmlns:a16="http://schemas.microsoft.com/office/drawing/2014/main" id="{CCDC109B-F343-0F44-839E-2EF2653F28E5}"/>
              </a:ext>
            </a:extLst>
          </p:cNvPr>
          <p:cNvCxnSpPr>
            <a:cxnSpLocks/>
          </p:cNvCxnSpPr>
          <p:nvPr/>
        </p:nvCxnSpPr>
        <p:spPr bwMode="auto">
          <a:xfrm>
            <a:off x="6526460" y="3212976"/>
            <a:ext cx="0" cy="366279"/>
          </a:xfrm>
          <a:prstGeom prst="line">
            <a:avLst/>
          </a:prstGeom>
          <a:solidFill>
            <a:schemeClr val="accent2"/>
          </a:solidFill>
          <a:ln w="1778" cap="flat" cmpd="sng" algn="ctr">
            <a:solidFill>
              <a:schemeClr val="tx1"/>
            </a:solidFill>
            <a:prstDash val="solid"/>
            <a:round/>
            <a:headEnd type="none" w="med" len="med"/>
            <a:tailEnd type="none" w="med" len="med"/>
          </a:ln>
          <a:effectLst/>
        </p:spPr>
      </p:cxnSp>
      <p:cxnSp>
        <p:nvCxnSpPr>
          <p:cNvPr id="38" name="Lige forbindelse 37">
            <a:extLst>
              <a:ext uri="{FF2B5EF4-FFF2-40B4-BE49-F238E27FC236}">
                <a16:creationId xmlns:a16="http://schemas.microsoft.com/office/drawing/2014/main" id="{044B24D9-520A-4C4F-9335-C130D0E5F4D9}"/>
              </a:ext>
            </a:extLst>
          </p:cNvPr>
          <p:cNvCxnSpPr>
            <a:cxnSpLocks/>
          </p:cNvCxnSpPr>
          <p:nvPr/>
        </p:nvCxnSpPr>
        <p:spPr bwMode="auto">
          <a:xfrm>
            <a:off x="6549180" y="4488686"/>
            <a:ext cx="0" cy="318582"/>
          </a:xfrm>
          <a:prstGeom prst="line">
            <a:avLst/>
          </a:prstGeom>
          <a:solidFill>
            <a:schemeClr val="accent2"/>
          </a:solidFill>
          <a:ln w="1778" cap="flat" cmpd="sng" algn="ctr">
            <a:solidFill>
              <a:schemeClr val="tx1"/>
            </a:solidFill>
            <a:prstDash val="solid"/>
            <a:round/>
            <a:headEnd type="none" w="med" len="med"/>
            <a:tailEnd type="none" w="med" len="med"/>
          </a:ln>
          <a:effectLst/>
        </p:spPr>
      </p:cxnSp>
      <p:cxnSp>
        <p:nvCxnSpPr>
          <p:cNvPr id="39" name="Lige forbindelse 38">
            <a:extLst>
              <a:ext uri="{FF2B5EF4-FFF2-40B4-BE49-F238E27FC236}">
                <a16:creationId xmlns:a16="http://schemas.microsoft.com/office/drawing/2014/main" id="{D7F037AE-E9D9-1449-A08E-ABD753C49A84}"/>
              </a:ext>
            </a:extLst>
          </p:cNvPr>
          <p:cNvCxnSpPr>
            <a:cxnSpLocks/>
          </p:cNvCxnSpPr>
          <p:nvPr/>
        </p:nvCxnSpPr>
        <p:spPr bwMode="auto">
          <a:xfrm>
            <a:off x="6526460" y="3212976"/>
            <a:ext cx="608893" cy="0"/>
          </a:xfrm>
          <a:prstGeom prst="line">
            <a:avLst/>
          </a:prstGeom>
          <a:solidFill>
            <a:schemeClr val="accent2"/>
          </a:solidFill>
          <a:ln w="1778" cap="flat" cmpd="sng" algn="ctr">
            <a:solidFill>
              <a:schemeClr val="tx1"/>
            </a:solidFill>
            <a:prstDash val="solid"/>
            <a:round/>
            <a:headEnd type="none" w="med" len="med"/>
            <a:tailEnd type="none" w="med" len="med"/>
          </a:ln>
          <a:effectLst/>
        </p:spPr>
      </p:cxnSp>
      <p:cxnSp>
        <p:nvCxnSpPr>
          <p:cNvPr id="44" name="Lige forbindelse 43">
            <a:extLst>
              <a:ext uri="{FF2B5EF4-FFF2-40B4-BE49-F238E27FC236}">
                <a16:creationId xmlns:a16="http://schemas.microsoft.com/office/drawing/2014/main" id="{C8ED3E9E-75DB-7B48-8B39-D3702FFE1854}"/>
              </a:ext>
            </a:extLst>
          </p:cNvPr>
          <p:cNvCxnSpPr>
            <a:cxnSpLocks/>
          </p:cNvCxnSpPr>
          <p:nvPr/>
        </p:nvCxnSpPr>
        <p:spPr bwMode="auto">
          <a:xfrm>
            <a:off x="6561877" y="4807268"/>
            <a:ext cx="653014" cy="1"/>
          </a:xfrm>
          <a:prstGeom prst="line">
            <a:avLst/>
          </a:prstGeom>
          <a:solidFill>
            <a:schemeClr val="accent2"/>
          </a:solidFill>
          <a:ln w="1778" cap="flat" cmpd="sng" algn="ctr">
            <a:solidFill>
              <a:schemeClr val="tx1"/>
            </a:solidFill>
            <a:prstDash val="solid"/>
            <a:round/>
            <a:headEnd type="none" w="med" len="med"/>
            <a:tailEnd type="none" w="med" len="med"/>
          </a:ln>
          <a:effectLst/>
        </p:spPr>
      </p:cxnSp>
      <p:cxnSp>
        <p:nvCxnSpPr>
          <p:cNvPr id="50" name="Lige forbindelse 49">
            <a:extLst>
              <a:ext uri="{FF2B5EF4-FFF2-40B4-BE49-F238E27FC236}">
                <a16:creationId xmlns:a16="http://schemas.microsoft.com/office/drawing/2014/main" id="{72D11337-B6EF-7741-887F-47D6CB3BD0EC}"/>
              </a:ext>
            </a:extLst>
          </p:cNvPr>
          <p:cNvCxnSpPr>
            <a:cxnSpLocks/>
            <a:endCxn id="15" idx="2"/>
          </p:cNvCxnSpPr>
          <p:nvPr/>
        </p:nvCxnSpPr>
        <p:spPr bwMode="auto">
          <a:xfrm>
            <a:off x="6007112" y="4036455"/>
            <a:ext cx="120327" cy="0"/>
          </a:xfrm>
          <a:prstGeom prst="line">
            <a:avLst/>
          </a:prstGeom>
          <a:solidFill>
            <a:schemeClr val="accent2"/>
          </a:solidFill>
          <a:ln w="1778" cap="flat" cmpd="sng" algn="ctr">
            <a:solidFill>
              <a:schemeClr val="tx1"/>
            </a:solidFill>
            <a:prstDash val="solid"/>
            <a:round/>
            <a:headEnd type="none" w="med" len="med"/>
            <a:tailEnd type="none" w="med" len="med"/>
          </a:ln>
          <a:effectLst/>
        </p:spPr>
      </p:cxnSp>
      <p:sp>
        <p:nvSpPr>
          <p:cNvPr id="55" name="Tekstfelt 54">
            <a:extLst>
              <a:ext uri="{FF2B5EF4-FFF2-40B4-BE49-F238E27FC236}">
                <a16:creationId xmlns:a16="http://schemas.microsoft.com/office/drawing/2014/main" id="{7E4A59DC-3867-FC46-B03E-3B61468F5271}"/>
              </a:ext>
            </a:extLst>
          </p:cNvPr>
          <p:cNvSpPr txBox="1"/>
          <p:nvPr/>
        </p:nvSpPr>
        <p:spPr>
          <a:xfrm>
            <a:off x="721215" y="5062557"/>
            <a:ext cx="6848093" cy="233910"/>
          </a:xfrm>
          <a:prstGeom prst="rect">
            <a:avLst/>
          </a:prstGeom>
          <a:noFill/>
        </p:spPr>
        <p:txBody>
          <a:bodyPr wrap="none" lIns="0" tIns="0" rIns="0" bIns="0" rtlCol="0">
            <a:spAutoFit/>
          </a:bodyPr>
          <a:lstStyle/>
          <a:p>
            <a:pPr>
              <a:lnSpc>
                <a:spcPct val="95000"/>
              </a:lnSpc>
            </a:pPr>
            <a:r>
              <a:rPr lang="da-SE" sz="1600" b="1" dirty="0">
                <a:latin typeface="+mn-lt"/>
              </a:rPr>
              <a:t>Adjuvant HER2 directed therapy and r</a:t>
            </a:r>
            <a:r>
              <a:rPr lang="da-DK" sz="1600" b="1" dirty="0">
                <a:latin typeface="+mn-lt"/>
              </a:rPr>
              <a:t>a</a:t>
            </a:r>
            <a:r>
              <a:rPr lang="da-SE" sz="1600" b="1" dirty="0">
                <a:latin typeface="+mn-lt"/>
              </a:rPr>
              <a:t>diotherapy as per DBCG clinical guidelines </a:t>
            </a:r>
          </a:p>
        </p:txBody>
      </p:sp>
      <p:cxnSp>
        <p:nvCxnSpPr>
          <p:cNvPr id="56" name="Lige pilforbindelse 55">
            <a:extLst>
              <a:ext uri="{FF2B5EF4-FFF2-40B4-BE49-F238E27FC236}">
                <a16:creationId xmlns:a16="http://schemas.microsoft.com/office/drawing/2014/main" id="{6E00C324-D93B-7B4A-8EE7-3E18F3CE7957}"/>
              </a:ext>
            </a:extLst>
          </p:cNvPr>
          <p:cNvCxnSpPr>
            <a:cxnSpLocks/>
          </p:cNvCxnSpPr>
          <p:nvPr/>
        </p:nvCxnSpPr>
        <p:spPr bwMode="auto">
          <a:xfrm>
            <a:off x="683759" y="5315400"/>
            <a:ext cx="1266436" cy="0"/>
          </a:xfrm>
          <a:prstGeom prst="straightConnector1">
            <a:avLst/>
          </a:prstGeom>
          <a:solidFill>
            <a:schemeClr val="accent2"/>
          </a:solidFill>
          <a:ln w="1778" cap="flat" cmpd="sng" algn="ctr">
            <a:solidFill>
              <a:schemeClr val="tx1"/>
            </a:solidFill>
            <a:prstDash val="solid"/>
            <a:round/>
            <a:headEnd type="none" w="med" len="med"/>
            <a:tailEnd type="triangle"/>
          </a:ln>
          <a:effectLst/>
        </p:spPr>
      </p:cxnSp>
      <p:sp>
        <p:nvSpPr>
          <p:cNvPr id="40" name="Tekstfelt 39">
            <a:extLst>
              <a:ext uri="{FF2B5EF4-FFF2-40B4-BE49-F238E27FC236}">
                <a16:creationId xmlns:a16="http://schemas.microsoft.com/office/drawing/2014/main" id="{486036D3-4F46-764B-B305-8ED310EC8E53}"/>
              </a:ext>
            </a:extLst>
          </p:cNvPr>
          <p:cNvSpPr txBox="1"/>
          <p:nvPr/>
        </p:nvSpPr>
        <p:spPr>
          <a:xfrm>
            <a:off x="6094412" y="6053085"/>
            <a:ext cx="5198731" cy="701731"/>
          </a:xfrm>
          <a:prstGeom prst="rect">
            <a:avLst/>
          </a:prstGeom>
          <a:noFill/>
        </p:spPr>
        <p:txBody>
          <a:bodyPr wrap="none" lIns="0" tIns="0" rIns="0" bIns="0" rtlCol="0">
            <a:spAutoFit/>
          </a:bodyPr>
          <a:lstStyle/>
          <a:p>
            <a:pPr>
              <a:lnSpc>
                <a:spcPct val="95000"/>
              </a:lnSpc>
            </a:pPr>
            <a:r>
              <a:rPr lang="da-SE" sz="1600" b="1" dirty="0">
                <a:latin typeface="+mn-lt"/>
              </a:rPr>
              <a:t>Definition of “late entry”: </a:t>
            </a:r>
          </a:p>
          <a:p>
            <a:pPr>
              <a:lnSpc>
                <a:spcPct val="95000"/>
              </a:lnSpc>
            </a:pPr>
            <a:r>
              <a:rPr lang="en-US" sz="1600" dirty="0"/>
              <a:t>randomization </a:t>
            </a:r>
            <a:r>
              <a:rPr lang="en-US" sz="1600" u="sng" dirty="0"/>
              <a:t>after</a:t>
            </a:r>
            <a:r>
              <a:rPr lang="en-US" sz="1600" dirty="0"/>
              <a:t> start of adjuvant therapy, </a:t>
            </a:r>
          </a:p>
          <a:p>
            <a:pPr>
              <a:lnSpc>
                <a:spcPct val="95000"/>
              </a:lnSpc>
            </a:pPr>
            <a:r>
              <a:rPr lang="en-US" sz="1600" dirty="0"/>
              <a:t>but within three years of initiation of the endocrine treatment</a:t>
            </a:r>
            <a:r>
              <a:rPr lang="da-SE" sz="1600" dirty="0"/>
              <a:t> </a:t>
            </a:r>
            <a:endParaRPr lang="da-SE" sz="1600" dirty="0">
              <a:latin typeface="+mn-lt"/>
            </a:endParaRPr>
          </a:p>
        </p:txBody>
      </p:sp>
    </p:spTree>
    <p:extLst>
      <p:ext uri="{BB962C8B-B14F-4D97-AF65-F5344CB8AC3E}">
        <p14:creationId xmlns:p14="http://schemas.microsoft.com/office/powerpoint/2010/main" val="818548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11A6C254-4CA1-D547-B819-BE7D44148CDF}"/>
              </a:ext>
            </a:extLst>
          </p:cNvPr>
          <p:cNvPicPr>
            <a:picLocks noChangeAspect="1"/>
          </p:cNvPicPr>
          <p:nvPr/>
        </p:nvPicPr>
        <p:blipFill>
          <a:blip r:embed="rId2"/>
          <a:stretch>
            <a:fillRect/>
          </a:stretch>
        </p:blipFill>
        <p:spPr>
          <a:xfrm>
            <a:off x="10811121" y="173298"/>
            <a:ext cx="1050801" cy="1260961"/>
          </a:xfrm>
          <a:prstGeom prst="rect">
            <a:avLst/>
          </a:prstGeom>
        </p:spPr>
      </p:pic>
      <p:sp>
        <p:nvSpPr>
          <p:cNvPr id="4" name="Pladsholder til dato 3">
            <a:extLst>
              <a:ext uri="{FF2B5EF4-FFF2-40B4-BE49-F238E27FC236}">
                <a16:creationId xmlns:a16="http://schemas.microsoft.com/office/drawing/2014/main" id="{BCE303C1-E52E-F446-9983-8F8D31F0D027}"/>
              </a:ext>
            </a:extLst>
          </p:cNvPr>
          <p:cNvSpPr>
            <a:spLocks noGrp="1"/>
          </p:cNvSpPr>
          <p:nvPr>
            <p:ph type="dt" sz="half" idx="10"/>
          </p:nvPr>
        </p:nvSpPr>
        <p:spPr/>
        <p:txBody>
          <a:bodyPr/>
          <a:lstStyle/>
          <a:p>
            <a:fld id="{65EED500-3E0C-8E40-8A58-9DE04C83E25B}" type="datetime1">
              <a:rPr lang="da-DK" smtClean="0"/>
              <a:t>14.01.2021</a:t>
            </a:fld>
            <a:r>
              <a:rPr lang="da-DK"/>
              <a:t>02-11-2017</a:t>
            </a:r>
            <a:endParaRPr lang="da-DK" dirty="0"/>
          </a:p>
        </p:txBody>
      </p:sp>
      <p:sp>
        <p:nvSpPr>
          <p:cNvPr id="7" name="Rectangle 5">
            <a:extLst>
              <a:ext uri="{FF2B5EF4-FFF2-40B4-BE49-F238E27FC236}">
                <a16:creationId xmlns:a16="http://schemas.microsoft.com/office/drawing/2014/main" id="{C0FC30B3-E395-F54C-B7E6-4DBEA788FA25}"/>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8" name="Rectangle 5">
            <a:extLst>
              <a:ext uri="{FF2B5EF4-FFF2-40B4-BE49-F238E27FC236}">
                <a16:creationId xmlns:a16="http://schemas.microsoft.com/office/drawing/2014/main" id="{F64A63A9-4DA0-3743-BD02-8070FA207E8A}"/>
              </a:ext>
            </a:extLst>
          </p:cNvPr>
          <p:cNvSpPr/>
          <p:nvPr/>
        </p:nvSpPr>
        <p:spPr bwMode="auto">
          <a:xfrm>
            <a:off x="11202986" y="5897563"/>
            <a:ext cx="868089" cy="8113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12" name="Rectangle 5">
            <a:extLst>
              <a:ext uri="{FF2B5EF4-FFF2-40B4-BE49-F238E27FC236}">
                <a16:creationId xmlns:a16="http://schemas.microsoft.com/office/drawing/2014/main" id="{9FD87883-B693-0D4C-80EF-CAD37F41436D}"/>
              </a:ext>
            </a:extLst>
          </p:cNvPr>
          <p:cNvSpPr/>
          <p:nvPr/>
        </p:nvSpPr>
        <p:spPr bwMode="auto">
          <a:xfrm>
            <a:off x="268425" y="6248063"/>
            <a:ext cx="2926766" cy="4608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pic>
        <p:nvPicPr>
          <p:cNvPr id="6" name="Billede 5">
            <a:extLst>
              <a:ext uri="{FF2B5EF4-FFF2-40B4-BE49-F238E27FC236}">
                <a16:creationId xmlns:a16="http://schemas.microsoft.com/office/drawing/2014/main" id="{6A707859-3947-8947-8871-5EFCF02866DA}"/>
              </a:ext>
            </a:extLst>
          </p:cNvPr>
          <p:cNvPicPr>
            <a:picLocks noChangeAspect="1"/>
          </p:cNvPicPr>
          <p:nvPr/>
        </p:nvPicPr>
        <p:blipFill>
          <a:blip r:embed="rId3"/>
          <a:stretch>
            <a:fillRect/>
          </a:stretch>
        </p:blipFill>
        <p:spPr>
          <a:xfrm>
            <a:off x="315913" y="6011638"/>
            <a:ext cx="735693" cy="583171"/>
          </a:xfrm>
          <a:prstGeom prst="rect">
            <a:avLst/>
          </a:prstGeom>
        </p:spPr>
      </p:pic>
      <p:sp>
        <p:nvSpPr>
          <p:cNvPr id="13" name="Afrundet rektangel 12">
            <a:extLst>
              <a:ext uri="{FF2B5EF4-FFF2-40B4-BE49-F238E27FC236}">
                <a16:creationId xmlns:a16="http://schemas.microsoft.com/office/drawing/2014/main" id="{D13D149F-9C47-774A-8CC5-66F9E128B965}"/>
              </a:ext>
            </a:extLst>
          </p:cNvPr>
          <p:cNvSpPr/>
          <p:nvPr/>
        </p:nvSpPr>
        <p:spPr bwMode="auto">
          <a:xfrm>
            <a:off x="3419369" y="2823703"/>
            <a:ext cx="2538138" cy="2159292"/>
          </a:xfrm>
          <a:prstGeom prst="roundRect">
            <a:avLst/>
          </a:prstGeom>
          <a:solidFill>
            <a:schemeClr val="accent2"/>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Key Eligibility </a:t>
            </a:r>
            <a:r>
              <a:rPr lang="da-SE" sz="1600" dirty="0">
                <a:solidFill>
                  <a:schemeClr val="bg1"/>
                </a:solidFill>
              </a:rPr>
              <a:t>C</a:t>
            </a:r>
            <a:r>
              <a:rPr kumimoji="0" lang="da-SE" sz="1600" b="0" i="0" u="none" strike="noStrike" cap="none" normalizeH="0" baseline="0" dirty="0">
                <a:ln>
                  <a:noFill/>
                </a:ln>
                <a:solidFill>
                  <a:schemeClr val="bg1"/>
                </a:solidFill>
                <a:effectLst/>
                <a:latin typeface="AU Passata" pitchFamily="34" charset="0"/>
              </a:rPr>
              <a:t>riteria</a:t>
            </a:r>
          </a:p>
          <a:p>
            <a:pPr marL="285750" marR="0" indent="-285750" defTabSz="914400" rtl="0" eaLnBrk="1" fontAlgn="base" latinLnBrk="0" hangingPunct="1">
              <a:lnSpc>
                <a:spcPct val="95000"/>
              </a:lnSpc>
              <a:spcBef>
                <a:spcPct val="0"/>
              </a:spcBef>
              <a:spcAft>
                <a:spcPct val="0"/>
              </a:spcAft>
              <a:buClrTx/>
              <a:buSzTx/>
              <a:buFont typeface="Arial" panose="020B0604020202020204" pitchFamily="34" charset="0"/>
              <a:buChar char="•"/>
              <a:tabLst/>
            </a:pPr>
            <a:r>
              <a:rPr lang="da-SE" sz="1600" dirty="0">
                <a:solidFill>
                  <a:schemeClr val="bg1"/>
                </a:solidFill>
              </a:rPr>
              <a:t>Age &gt; 18 yrs</a:t>
            </a:r>
          </a:p>
          <a:p>
            <a:pPr marL="285750" marR="0" indent="-285750" defTabSz="914400" rtl="0" eaLnBrk="1" fontAlgn="base" latinLnBrk="0" hangingPunct="1">
              <a:lnSpc>
                <a:spcPct val="95000"/>
              </a:lnSpc>
              <a:spcBef>
                <a:spcPct val="0"/>
              </a:spcBef>
              <a:spcAft>
                <a:spcPct val="0"/>
              </a:spcAft>
              <a:buClrTx/>
              <a:buSzTx/>
              <a:buFont typeface="Arial" panose="020B0604020202020204" pitchFamily="34" charset="0"/>
              <a:buChar char="•"/>
              <a:tabLst/>
            </a:pPr>
            <a:r>
              <a:rPr kumimoji="0" lang="da-SE" sz="1600" b="0" i="0" u="none" strike="noStrike" cap="none" normalizeH="0" baseline="0" dirty="0">
                <a:ln>
                  <a:noFill/>
                </a:ln>
                <a:solidFill>
                  <a:schemeClr val="bg1"/>
                </a:solidFill>
                <a:effectLst/>
                <a:latin typeface="AU Passata" pitchFamily="34" charset="0"/>
              </a:rPr>
              <a:t>ER+ early breast cancer</a:t>
            </a:r>
          </a:p>
          <a:p>
            <a:pPr marL="285750" marR="0" indent="-285750" defTabSz="914400" rtl="0" eaLnBrk="1" fontAlgn="base" latinLnBrk="0" hangingPunct="1">
              <a:lnSpc>
                <a:spcPct val="95000"/>
              </a:lnSpc>
              <a:spcBef>
                <a:spcPct val="0"/>
              </a:spcBef>
              <a:spcAft>
                <a:spcPct val="0"/>
              </a:spcAft>
              <a:buClrTx/>
              <a:buSzTx/>
              <a:buFont typeface="Arial" panose="020B0604020202020204" pitchFamily="34" charset="0"/>
              <a:buChar char="•"/>
              <a:tabLst/>
            </a:pPr>
            <a:r>
              <a:rPr kumimoji="0" lang="da-SE" sz="1600" b="0" i="0" u="none" strike="noStrike" cap="none" normalizeH="0" baseline="0" dirty="0">
                <a:ln>
                  <a:noFill/>
                </a:ln>
                <a:solidFill>
                  <a:schemeClr val="bg1"/>
                </a:solidFill>
                <a:effectLst/>
                <a:latin typeface="AU Passata" pitchFamily="34" charset="0"/>
              </a:rPr>
              <a:t>ECOG PS 0-2</a:t>
            </a:r>
          </a:p>
          <a:p>
            <a:pPr marL="285750" marR="0" indent="-285750" defTabSz="914400" rtl="0" eaLnBrk="1" fontAlgn="base" latinLnBrk="0" hangingPunct="1">
              <a:lnSpc>
                <a:spcPct val="95000"/>
              </a:lnSpc>
              <a:spcBef>
                <a:spcPct val="0"/>
              </a:spcBef>
              <a:spcAft>
                <a:spcPct val="0"/>
              </a:spcAft>
              <a:buClrTx/>
              <a:buSzTx/>
              <a:buFont typeface="Arial" panose="020B0604020202020204" pitchFamily="34" charset="0"/>
              <a:buChar char="•"/>
              <a:tabLst/>
            </a:pPr>
            <a:r>
              <a:rPr lang="da-SE" sz="1600" dirty="0">
                <a:solidFill>
                  <a:schemeClr val="bg1"/>
                </a:solidFill>
              </a:rPr>
              <a:t>No current CLM</a:t>
            </a:r>
          </a:p>
          <a:p>
            <a:pPr marL="285750" marR="0" indent="-285750" defTabSz="914400" rtl="0" eaLnBrk="1" fontAlgn="base" latinLnBrk="0" hangingPunct="1">
              <a:lnSpc>
                <a:spcPct val="95000"/>
              </a:lnSpc>
              <a:spcBef>
                <a:spcPct val="0"/>
              </a:spcBef>
              <a:spcAft>
                <a:spcPct val="0"/>
              </a:spcAft>
              <a:buClrTx/>
              <a:buSzTx/>
              <a:buFont typeface="Arial" panose="020B0604020202020204" pitchFamily="34" charset="0"/>
              <a:buChar char="•"/>
              <a:tabLst/>
            </a:pPr>
            <a:r>
              <a:rPr lang="da-SE" sz="1600" dirty="0">
                <a:solidFill>
                  <a:schemeClr val="bg1"/>
                </a:solidFill>
              </a:rPr>
              <a:t>No hepatic/renal dysfunction</a:t>
            </a:r>
            <a:endParaRPr kumimoji="0" lang="da-SE" sz="1600" b="0" i="0" u="none" strike="noStrike" cap="none" normalizeH="0" baseline="0" dirty="0">
              <a:ln>
                <a:noFill/>
              </a:ln>
              <a:solidFill>
                <a:schemeClr val="bg1"/>
              </a:solidFill>
              <a:effectLst/>
              <a:latin typeface="AU Passata" pitchFamily="34" charset="0"/>
            </a:endParaRPr>
          </a:p>
        </p:txBody>
      </p:sp>
      <p:sp>
        <p:nvSpPr>
          <p:cNvPr id="15" name="Ellipse 14">
            <a:extLst>
              <a:ext uri="{FF2B5EF4-FFF2-40B4-BE49-F238E27FC236}">
                <a16:creationId xmlns:a16="http://schemas.microsoft.com/office/drawing/2014/main" id="{B52C8652-5252-754C-B0C6-F9F82C95BC1D}"/>
              </a:ext>
            </a:extLst>
          </p:cNvPr>
          <p:cNvSpPr/>
          <p:nvPr/>
        </p:nvSpPr>
        <p:spPr bwMode="auto">
          <a:xfrm>
            <a:off x="6127439" y="3579255"/>
            <a:ext cx="914400" cy="914400"/>
          </a:xfrm>
          <a:prstGeom prst="ellipse">
            <a:avLst/>
          </a:prstGeom>
          <a:solidFill>
            <a:schemeClr val="accent5"/>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R</a:t>
            </a:r>
          </a:p>
          <a:p>
            <a:pPr marL="0" marR="0" indent="0" algn="ctr"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1:1</a:t>
            </a:r>
          </a:p>
        </p:txBody>
      </p:sp>
      <p:sp>
        <p:nvSpPr>
          <p:cNvPr id="19" name="Afrundet rektangel 18">
            <a:extLst>
              <a:ext uri="{FF2B5EF4-FFF2-40B4-BE49-F238E27FC236}">
                <a16:creationId xmlns:a16="http://schemas.microsoft.com/office/drawing/2014/main" id="{BD5C6542-D77C-034A-809B-9B0DFAF3CB4B}"/>
              </a:ext>
            </a:extLst>
          </p:cNvPr>
          <p:cNvSpPr/>
          <p:nvPr/>
        </p:nvSpPr>
        <p:spPr bwMode="auto">
          <a:xfrm>
            <a:off x="7199181" y="2933783"/>
            <a:ext cx="3500275" cy="604825"/>
          </a:xfrm>
          <a:prstGeom prst="roundRect">
            <a:avLst/>
          </a:prstGeom>
          <a:solidFill>
            <a:srgbClr val="B60069"/>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Atorvastatin 80 mg/d (2 yrs)</a:t>
            </a:r>
          </a:p>
        </p:txBody>
      </p:sp>
      <p:sp>
        <p:nvSpPr>
          <p:cNvPr id="20" name="Afrundet rektangel 19">
            <a:extLst>
              <a:ext uri="{FF2B5EF4-FFF2-40B4-BE49-F238E27FC236}">
                <a16:creationId xmlns:a16="http://schemas.microsoft.com/office/drawing/2014/main" id="{AB39825F-B31B-9945-ACC2-1F72729DA230}"/>
              </a:ext>
            </a:extLst>
          </p:cNvPr>
          <p:cNvSpPr/>
          <p:nvPr/>
        </p:nvSpPr>
        <p:spPr bwMode="auto">
          <a:xfrm>
            <a:off x="7236255" y="4608698"/>
            <a:ext cx="3487682" cy="604825"/>
          </a:xfrm>
          <a:prstGeom prst="roundRect">
            <a:avLst/>
          </a:prstGeom>
          <a:solidFill>
            <a:srgbClr val="B60069"/>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Placebo (2 yrs)</a:t>
            </a:r>
          </a:p>
        </p:txBody>
      </p:sp>
      <p:sp>
        <p:nvSpPr>
          <p:cNvPr id="21" name="Title 1">
            <a:extLst>
              <a:ext uri="{FF2B5EF4-FFF2-40B4-BE49-F238E27FC236}">
                <a16:creationId xmlns:a16="http://schemas.microsoft.com/office/drawing/2014/main" id="{1E94E725-9397-644E-8DCA-53F557CE2AA3}"/>
              </a:ext>
            </a:extLst>
          </p:cNvPr>
          <p:cNvSpPr>
            <a:spLocks noGrp="1"/>
          </p:cNvSpPr>
          <p:nvPr>
            <p:ph type="title"/>
          </p:nvPr>
        </p:nvSpPr>
        <p:spPr>
          <a:xfrm>
            <a:off x="315913" y="149225"/>
            <a:ext cx="9618662" cy="1309688"/>
          </a:xfrm>
        </p:spPr>
        <p:txBody>
          <a:bodyPr/>
          <a:lstStyle/>
          <a:p>
            <a:r>
              <a:rPr lang="en-US" dirty="0">
                <a:ea typeface="Garamond" charset="0"/>
                <a:cs typeface="Garamond" charset="0"/>
              </a:rPr>
              <a:t>MASTER trial design, </a:t>
            </a:r>
            <a:br>
              <a:rPr lang="en-US" dirty="0">
                <a:ea typeface="Garamond" charset="0"/>
                <a:cs typeface="Garamond" charset="0"/>
              </a:rPr>
            </a:br>
            <a:r>
              <a:rPr lang="en-US" dirty="0">
                <a:ea typeface="Garamond" charset="0"/>
                <a:cs typeface="Garamond" charset="0"/>
              </a:rPr>
              <a:t>LATE adjuvant, ET only</a:t>
            </a:r>
            <a:endParaRPr lang="en-US" dirty="0"/>
          </a:p>
        </p:txBody>
      </p:sp>
      <p:sp>
        <p:nvSpPr>
          <p:cNvPr id="22" name="Afrundet rektangel 21">
            <a:extLst>
              <a:ext uri="{FF2B5EF4-FFF2-40B4-BE49-F238E27FC236}">
                <a16:creationId xmlns:a16="http://schemas.microsoft.com/office/drawing/2014/main" id="{DDEF9EC3-A668-8843-993C-F9BBF20E6E5C}"/>
              </a:ext>
            </a:extLst>
          </p:cNvPr>
          <p:cNvSpPr/>
          <p:nvPr/>
        </p:nvSpPr>
        <p:spPr bwMode="auto">
          <a:xfrm>
            <a:off x="3357436" y="1837102"/>
            <a:ext cx="8401443" cy="648072"/>
          </a:xfrm>
          <a:prstGeom prst="roundRect">
            <a:avLst/>
          </a:prstGeom>
          <a:solidFill>
            <a:schemeClr val="accent4">
              <a:lumMod val="60000"/>
              <a:lumOff val="40000"/>
            </a:schemeClr>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Adjuvant Endocrine Therapy</a:t>
            </a:r>
          </a:p>
          <a:p>
            <a:pPr marL="0" marR="0" indent="0" algn="ctr"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(Tamoxifen 10 yrs (pre), Letrozol 5 yrs (post))</a:t>
            </a:r>
          </a:p>
        </p:txBody>
      </p:sp>
      <p:sp>
        <p:nvSpPr>
          <p:cNvPr id="23" name="Afrundet rektangel 22">
            <a:extLst>
              <a:ext uri="{FF2B5EF4-FFF2-40B4-BE49-F238E27FC236}">
                <a16:creationId xmlns:a16="http://schemas.microsoft.com/office/drawing/2014/main" id="{3D6E3316-5DDB-9B48-8C7E-5B3BA5F85AA6}"/>
              </a:ext>
            </a:extLst>
          </p:cNvPr>
          <p:cNvSpPr/>
          <p:nvPr/>
        </p:nvSpPr>
        <p:spPr bwMode="auto">
          <a:xfrm>
            <a:off x="3419509" y="5302350"/>
            <a:ext cx="8401443" cy="648072"/>
          </a:xfrm>
          <a:prstGeom prst="roundRect">
            <a:avLst/>
          </a:prstGeom>
          <a:solidFill>
            <a:schemeClr val="accent4">
              <a:lumMod val="60000"/>
              <a:lumOff val="40000"/>
            </a:schemeClr>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Adjuvant Endocrine Therapy</a:t>
            </a:r>
          </a:p>
          <a:p>
            <a:pPr marL="0" marR="0" indent="0" algn="ctr" defTabSz="914400" rtl="0" eaLnBrk="1" fontAlgn="base" latinLnBrk="0" hangingPunct="1">
              <a:lnSpc>
                <a:spcPct val="95000"/>
              </a:lnSpc>
              <a:spcBef>
                <a:spcPct val="0"/>
              </a:spcBef>
              <a:spcAft>
                <a:spcPct val="0"/>
              </a:spcAft>
              <a:buClrTx/>
              <a:buSzTx/>
              <a:buFont typeface="AU Passata" pitchFamily="34" charset="0"/>
              <a:buNone/>
              <a:tabLst/>
            </a:pPr>
            <a:r>
              <a:rPr kumimoji="0" lang="da-SE" sz="1600" b="0" i="0" u="none" strike="noStrike" cap="none" normalizeH="0" baseline="0" dirty="0">
                <a:ln>
                  <a:noFill/>
                </a:ln>
                <a:solidFill>
                  <a:schemeClr val="bg1"/>
                </a:solidFill>
                <a:effectLst/>
                <a:latin typeface="AU Passata" pitchFamily="34" charset="0"/>
              </a:rPr>
              <a:t>(Tamoxifen 10 yrs (pre), Letrozol 5 yrs (post))</a:t>
            </a:r>
          </a:p>
        </p:txBody>
      </p:sp>
      <p:sp>
        <p:nvSpPr>
          <p:cNvPr id="24" name="Afrundet rektangel 23">
            <a:extLst>
              <a:ext uri="{FF2B5EF4-FFF2-40B4-BE49-F238E27FC236}">
                <a16:creationId xmlns:a16="http://schemas.microsoft.com/office/drawing/2014/main" id="{30C38DFC-8135-514B-A900-5320D9DDD547}"/>
              </a:ext>
            </a:extLst>
          </p:cNvPr>
          <p:cNvSpPr/>
          <p:nvPr/>
        </p:nvSpPr>
        <p:spPr bwMode="auto">
          <a:xfrm>
            <a:off x="237627" y="2797282"/>
            <a:ext cx="383058" cy="2159292"/>
          </a:xfrm>
          <a:prstGeom prst="roundRect">
            <a:avLst/>
          </a:prstGeom>
          <a:solidFill>
            <a:srgbClr val="512383"/>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2000" b="0" i="0" u="none" strike="noStrike" cap="none" normalizeH="0" baseline="0" dirty="0">
                <a:ln>
                  <a:noFill/>
                </a:ln>
                <a:solidFill>
                  <a:schemeClr val="bg1"/>
                </a:solidFill>
                <a:effectLst/>
                <a:latin typeface="AU Passata" pitchFamily="34" charset="0"/>
              </a:rPr>
              <a:t>SU</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lang="da-SE" sz="2000" dirty="0">
                <a:solidFill>
                  <a:schemeClr val="bg1"/>
                </a:solidFill>
              </a:rPr>
              <a:t>R</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SE" sz="2000" b="0" i="0" u="none" strike="noStrike" cap="none" normalizeH="0" baseline="0" dirty="0">
                <a:ln>
                  <a:noFill/>
                </a:ln>
                <a:solidFill>
                  <a:schemeClr val="bg1"/>
                </a:solidFill>
                <a:effectLst/>
                <a:latin typeface="AU Passata" pitchFamily="34" charset="0"/>
              </a:rPr>
              <a:t>G</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lang="da-SE" sz="2000" dirty="0">
                <a:solidFill>
                  <a:schemeClr val="bg1"/>
                </a:solidFill>
              </a:rPr>
              <a:t>E</a:t>
            </a: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kumimoji="0" lang="da-DK" sz="2000" b="0" i="0" u="none" strike="noStrike" cap="none" normalizeH="0" baseline="0" dirty="0">
                <a:ln>
                  <a:noFill/>
                </a:ln>
                <a:solidFill>
                  <a:schemeClr val="bg1"/>
                </a:solidFill>
                <a:effectLst/>
                <a:latin typeface="AU Passata" pitchFamily="34" charset="0"/>
              </a:rPr>
              <a:t>R</a:t>
            </a:r>
            <a:endParaRPr kumimoji="0" lang="da-SE" sz="2000" b="0" i="0" u="none" strike="noStrike" cap="none" normalizeH="0" baseline="0" dirty="0">
              <a:ln>
                <a:noFill/>
              </a:ln>
              <a:solidFill>
                <a:schemeClr val="bg1"/>
              </a:solidFill>
              <a:effectLst/>
              <a:latin typeface="AU Passata" pitchFamily="34" charset="0"/>
            </a:endParaRP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r>
              <a:rPr lang="da-DK" sz="2000" dirty="0">
                <a:solidFill>
                  <a:schemeClr val="bg1"/>
                </a:solidFill>
              </a:rPr>
              <a:t>Y</a:t>
            </a:r>
            <a:endParaRPr lang="da-SE" sz="2000" dirty="0">
              <a:solidFill>
                <a:schemeClr val="bg1"/>
              </a:solidFill>
            </a:endParaRPr>
          </a:p>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SE" sz="2000" b="0" i="0" u="none" strike="noStrike" cap="none" normalizeH="0" baseline="0" dirty="0" err="1">
              <a:ln>
                <a:noFill/>
              </a:ln>
              <a:solidFill>
                <a:schemeClr val="bg1"/>
              </a:solidFill>
              <a:effectLst/>
              <a:latin typeface="AU Passata" pitchFamily="34" charset="0"/>
            </a:endParaRPr>
          </a:p>
        </p:txBody>
      </p:sp>
      <p:sp>
        <p:nvSpPr>
          <p:cNvPr id="25" name="Tekstfelt 24">
            <a:extLst>
              <a:ext uri="{FF2B5EF4-FFF2-40B4-BE49-F238E27FC236}">
                <a16:creationId xmlns:a16="http://schemas.microsoft.com/office/drawing/2014/main" id="{A20D4188-EEC5-1946-AFDF-1DA50E4FF506}"/>
              </a:ext>
            </a:extLst>
          </p:cNvPr>
          <p:cNvSpPr txBox="1"/>
          <p:nvPr/>
        </p:nvSpPr>
        <p:spPr>
          <a:xfrm>
            <a:off x="1121185" y="5639930"/>
            <a:ext cx="4678588" cy="701731"/>
          </a:xfrm>
          <a:prstGeom prst="rect">
            <a:avLst/>
          </a:prstGeom>
          <a:noFill/>
        </p:spPr>
        <p:txBody>
          <a:bodyPr wrap="none" lIns="0" tIns="0" rIns="0" bIns="0" rtlCol="0">
            <a:spAutoFit/>
          </a:bodyPr>
          <a:lstStyle/>
          <a:p>
            <a:pPr>
              <a:lnSpc>
                <a:spcPct val="95000"/>
              </a:lnSpc>
            </a:pPr>
            <a:r>
              <a:rPr lang="da-SE" sz="1600" b="1" dirty="0">
                <a:latin typeface="+mn-lt"/>
              </a:rPr>
              <a:t>Stratifications factors: </a:t>
            </a:r>
          </a:p>
          <a:p>
            <a:pPr marL="285750" indent="-285750">
              <a:lnSpc>
                <a:spcPct val="95000"/>
              </a:lnSpc>
              <a:buFont typeface="Arial" panose="020B0604020202020204" pitchFamily="34" charset="0"/>
              <a:buChar char="•"/>
            </a:pPr>
            <a:r>
              <a:rPr lang="da-SE" sz="1600" dirty="0">
                <a:latin typeface="+mn-lt"/>
              </a:rPr>
              <a:t>Trial site</a:t>
            </a:r>
          </a:p>
          <a:p>
            <a:pPr marL="285750" indent="-285750">
              <a:lnSpc>
                <a:spcPct val="95000"/>
              </a:lnSpc>
              <a:buFont typeface="Arial" panose="020B0604020202020204" pitchFamily="34" charset="0"/>
              <a:buChar char="•"/>
            </a:pPr>
            <a:r>
              <a:rPr lang="da-SE" sz="1600" dirty="0">
                <a:latin typeface="+mn-lt"/>
              </a:rPr>
              <a:t>Clinical setting (neoadjuvant, adjuvant, late adjuvant)</a:t>
            </a:r>
          </a:p>
        </p:txBody>
      </p:sp>
      <p:sp>
        <p:nvSpPr>
          <p:cNvPr id="26" name="Tekstfelt 25">
            <a:extLst>
              <a:ext uri="{FF2B5EF4-FFF2-40B4-BE49-F238E27FC236}">
                <a16:creationId xmlns:a16="http://schemas.microsoft.com/office/drawing/2014/main" id="{F4229A08-7037-C54E-BF71-B015305EF744}"/>
              </a:ext>
            </a:extLst>
          </p:cNvPr>
          <p:cNvSpPr txBox="1"/>
          <p:nvPr/>
        </p:nvSpPr>
        <p:spPr>
          <a:xfrm>
            <a:off x="721215" y="2505136"/>
            <a:ext cx="4585166" cy="233910"/>
          </a:xfrm>
          <a:prstGeom prst="rect">
            <a:avLst/>
          </a:prstGeom>
          <a:noFill/>
        </p:spPr>
        <p:txBody>
          <a:bodyPr wrap="none" lIns="0" tIns="0" rIns="0" bIns="0" rtlCol="0">
            <a:spAutoFit/>
          </a:bodyPr>
          <a:lstStyle/>
          <a:p>
            <a:pPr>
              <a:lnSpc>
                <a:spcPct val="95000"/>
              </a:lnSpc>
            </a:pPr>
            <a:r>
              <a:rPr lang="da-SE" sz="1600" b="1" dirty="0">
                <a:latin typeface="+mn-lt"/>
              </a:rPr>
              <a:t>Adjuvant r</a:t>
            </a:r>
            <a:r>
              <a:rPr lang="da-DK" sz="1600" b="1" dirty="0">
                <a:latin typeface="+mn-lt"/>
              </a:rPr>
              <a:t>a</a:t>
            </a:r>
            <a:r>
              <a:rPr lang="da-SE" sz="1600" b="1" dirty="0">
                <a:latin typeface="+mn-lt"/>
              </a:rPr>
              <a:t>diotherapy as per DBCG clinical guidelines </a:t>
            </a:r>
          </a:p>
        </p:txBody>
      </p:sp>
      <p:cxnSp>
        <p:nvCxnSpPr>
          <p:cNvPr id="28" name="Lige pilforbindelse 27">
            <a:extLst>
              <a:ext uri="{FF2B5EF4-FFF2-40B4-BE49-F238E27FC236}">
                <a16:creationId xmlns:a16="http://schemas.microsoft.com/office/drawing/2014/main" id="{5B503257-7AC4-AC4C-AF04-04C9CFD47B98}"/>
              </a:ext>
            </a:extLst>
          </p:cNvPr>
          <p:cNvCxnSpPr>
            <a:cxnSpLocks/>
          </p:cNvCxnSpPr>
          <p:nvPr/>
        </p:nvCxnSpPr>
        <p:spPr bwMode="auto">
          <a:xfrm>
            <a:off x="721215" y="2769591"/>
            <a:ext cx="1266436" cy="0"/>
          </a:xfrm>
          <a:prstGeom prst="straightConnector1">
            <a:avLst/>
          </a:prstGeom>
          <a:solidFill>
            <a:schemeClr val="accent2"/>
          </a:solidFill>
          <a:ln w="1778" cap="flat" cmpd="sng" algn="ctr">
            <a:solidFill>
              <a:schemeClr val="tx1"/>
            </a:solidFill>
            <a:prstDash val="solid"/>
            <a:round/>
            <a:headEnd type="none" w="med" len="med"/>
            <a:tailEnd type="triangle"/>
          </a:ln>
          <a:effectLst/>
        </p:spPr>
      </p:cxnSp>
      <p:cxnSp>
        <p:nvCxnSpPr>
          <p:cNvPr id="36" name="Lige forbindelse 35">
            <a:extLst>
              <a:ext uri="{FF2B5EF4-FFF2-40B4-BE49-F238E27FC236}">
                <a16:creationId xmlns:a16="http://schemas.microsoft.com/office/drawing/2014/main" id="{CCDC109B-F343-0F44-839E-2EF2653F28E5}"/>
              </a:ext>
            </a:extLst>
          </p:cNvPr>
          <p:cNvCxnSpPr>
            <a:cxnSpLocks/>
          </p:cNvCxnSpPr>
          <p:nvPr/>
        </p:nvCxnSpPr>
        <p:spPr bwMode="auto">
          <a:xfrm>
            <a:off x="6526460" y="3212976"/>
            <a:ext cx="0" cy="366279"/>
          </a:xfrm>
          <a:prstGeom prst="line">
            <a:avLst/>
          </a:prstGeom>
          <a:solidFill>
            <a:schemeClr val="accent2"/>
          </a:solidFill>
          <a:ln w="1778" cap="flat" cmpd="sng" algn="ctr">
            <a:solidFill>
              <a:schemeClr val="tx1"/>
            </a:solidFill>
            <a:prstDash val="solid"/>
            <a:round/>
            <a:headEnd type="none" w="med" len="med"/>
            <a:tailEnd type="none" w="med" len="med"/>
          </a:ln>
          <a:effectLst/>
        </p:spPr>
      </p:cxnSp>
      <p:cxnSp>
        <p:nvCxnSpPr>
          <p:cNvPr id="38" name="Lige forbindelse 37">
            <a:extLst>
              <a:ext uri="{FF2B5EF4-FFF2-40B4-BE49-F238E27FC236}">
                <a16:creationId xmlns:a16="http://schemas.microsoft.com/office/drawing/2014/main" id="{044B24D9-520A-4C4F-9335-C130D0E5F4D9}"/>
              </a:ext>
            </a:extLst>
          </p:cNvPr>
          <p:cNvCxnSpPr>
            <a:cxnSpLocks/>
          </p:cNvCxnSpPr>
          <p:nvPr/>
        </p:nvCxnSpPr>
        <p:spPr bwMode="auto">
          <a:xfrm>
            <a:off x="6549180" y="4524722"/>
            <a:ext cx="0" cy="458273"/>
          </a:xfrm>
          <a:prstGeom prst="line">
            <a:avLst/>
          </a:prstGeom>
          <a:solidFill>
            <a:schemeClr val="accent2"/>
          </a:solidFill>
          <a:ln w="1778" cap="flat" cmpd="sng" algn="ctr">
            <a:solidFill>
              <a:schemeClr val="tx1"/>
            </a:solidFill>
            <a:prstDash val="solid"/>
            <a:round/>
            <a:headEnd type="none" w="med" len="med"/>
            <a:tailEnd type="none" w="med" len="med"/>
          </a:ln>
          <a:effectLst/>
        </p:spPr>
      </p:cxnSp>
      <p:cxnSp>
        <p:nvCxnSpPr>
          <p:cNvPr id="39" name="Lige forbindelse 38">
            <a:extLst>
              <a:ext uri="{FF2B5EF4-FFF2-40B4-BE49-F238E27FC236}">
                <a16:creationId xmlns:a16="http://schemas.microsoft.com/office/drawing/2014/main" id="{D7F037AE-E9D9-1449-A08E-ABD753C49A84}"/>
              </a:ext>
            </a:extLst>
          </p:cNvPr>
          <p:cNvCxnSpPr>
            <a:cxnSpLocks/>
          </p:cNvCxnSpPr>
          <p:nvPr/>
        </p:nvCxnSpPr>
        <p:spPr bwMode="auto">
          <a:xfrm>
            <a:off x="6526460" y="3212976"/>
            <a:ext cx="608893" cy="0"/>
          </a:xfrm>
          <a:prstGeom prst="line">
            <a:avLst/>
          </a:prstGeom>
          <a:solidFill>
            <a:schemeClr val="accent2"/>
          </a:solidFill>
          <a:ln w="1778" cap="flat" cmpd="sng" algn="ctr">
            <a:solidFill>
              <a:schemeClr val="tx1"/>
            </a:solidFill>
            <a:prstDash val="solid"/>
            <a:round/>
            <a:headEnd type="none" w="med" len="med"/>
            <a:tailEnd type="none" w="med" len="med"/>
          </a:ln>
          <a:effectLst/>
        </p:spPr>
      </p:cxnSp>
      <p:cxnSp>
        <p:nvCxnSpPr>
          <p:cNvPr id="44" name="Lige forbindelse 43">
            <a:extLst>
              <a:ext uri="{FF2B5EF4-FFF2-40B4-BE49-F238E27FC236}">
                <a16:creationId xmlns:a16="http://schemas.microsoft.com/office/drawing/2014/main" id="{C8ED3E9E-75DB-7B48-8B39-D3702FFE1854}"/>
              </a:ext>
            </a:extLst>
          </p:cNvPr>
          <p:cNvCxnSpPr>
            <a:cxnSpLocks/>
          </p:cNvCxnSpPr>
          <p:nvPr/>
        </p:nvCxnSpPr>
        <p:spPr bwMode="auto">
          <a:xfrm>
            <a:off x="6549180" y="4973331"/>
            <a:ext cx="650001" cy="0"/>
          </a:xfrm>
          <a:prstGeom prst="line">
            <a:avLst/>
          </a:prstGeom>
          <a:solidFill>
            <a:schemeClr val="accent2"/>
          </a:solidFill>
          <a:ln w="1778" cap="flat" cmpd="sng" algn="ctr">
            <a:solidFill>
              <a:schemeClr val="tx1"/>
            </a:solidFill>
            <a:prstDash val="solid"/>
            <a:round/>
            <a:headEnd type="none" w="med" len="med"/>
            <a:tailEnd type="none" w="med" len="med"/>
          </a:ln>
          <a:effectLst/>
        </p:spPr>
      </p:cxnSp>
      <p:cxnSp>
        <p:nvCxnSpPr>
          <p:cNvPr id="50" name="Lige forbindelse 49">
            <a:extLst>
              <a:ext uri="{FF2B5EF4-FFF2-40B4-BE49-F238E27FC236}">
                <a16:creationId xmlns:a16="http://schemas.microsoft.com/office/drawing/2014/main" id="{72D11337-B6EF-7741-887F-47D6CB3BD0EC}"/>
              </a:ext>
            </a:extLst>
          </p:cNvPr>
          <p:cNvCxnSpPr>
            <a:cxnSpLocks/>
            <a:endCxn id="15" idx="2"/>
          </p:cNvCxnSpPr>
          <p:nvPr/>
        </p:nvCxnSpPr>
        <p:spPr bwMode="auto">
          <a:xfrm>
            <a:off x="6007112" y="4036455"/>
            <a:ext cx="120327" cy="0"/>
          </a:xfrm>
          <a:prstGeom prst="line">
            <a:avLst/>
          </a:prstGeom>
          <a:solidFill>
            <a:schemeClr val="accent2"/>
          </a:solidFill>
          <a:ln w="1778" cap="flat" cmpd="sng" algn="ctr">
            <a:solidFill>
              <a:schemeClr val="tx1"/>
            </a:solidFill>
            <a:prstDash val="solid"/>
            <a:round/>
            <a:headEnd type="none" w="med" len="med"/>
            <a:tailEnd type="none" w="med" len="med"/>
          </a:ln>
          <a:effectLst/>
        </p:spPr>
      </p:cxnSp>
      <p:sp>
        <p:nvSpPr>
          <p:cNvPr id="55" name="Tekstfelt 54">
            <a:extLst>
              <a:ext uri="{FF2B5EF4-FFF2-40B4-BE49-F238E27FC236}">
                <a16:creationId xmlns:a16="http://schemas.microsoft.com/office/drawing/2014/main" id="{7E4A59DC-3867-FC46-B03E-3B61468F5271}"/>
              </a:ext>
            </a:extLst>
          </p:cNvPr>
          <p:cNvSpPr txBox="1"/>
          <p:nvPr/>
        </p:nvSpPr>
        <p:spPr>
          <a:xfrm>
            <a:off x="721215" y="5062557"/>
            <a:ext cx="4585166" cy="233910"/>
          </a:xfrm>
          <a:prstGeom prst="rect">
            <a:avLst/>
          </a:prstGeom>
          <a:noFill/>
        </p:spPr>
        <p:txBody>
          <a:bodyPr wrap="none" lIns="0" tIns="0" rIns="0" bIns="0" rtlCol="0">
            <a:spAutoFit/>
          </a:bodyPr>
          <a:lstStyle/>
          <a:p>
            <a:pPr>
              <a:lnSpc>
                <a:spcPct val="95000"/>
              </a:lnSpc>
            </a:pPr>
            <a:r>
              <a:rPr lang="da-SE" sz="1600" b="1" dirty="0">
                <a:latin typeface="+mn-lt"/>
              </a:rPr>
              <a:t>Adjuvant r</a:t>
            </a:r>
            <a:r>
              <a:rPr lang="da-DK" sz="1600" b="1" dirty="0">
                <a:latin typeface="+mn-lt"/>
              </a:rPr>
              <a:t>a</a:t>
            </a:r>
            <a:r>
              <a:rPr lang="da-SE" sz="1600" b="1" dirty="0">
                <a:latin typeface="+mn-lt"/>
              </a:rPr>
              <a:t>diotherapy as per DBCG clinical guidelines </a:t>
            </a:r>
          </a:p>
        </p:txBody>
      </p:sp>
      <p:cxnSp>
        <p:nvCxnSpPr>
          <p:cNvPr id="56" name="Lige pilforbindelse 55">
            <a:extLst>
              <a:ext uri="{FF2B5EF4-FFF2-40B4-BE49-F238E27FC236}">
                <a16:creationId xmlns:a16="http://schemas.microsoft.com/office/drawing/2014/main" id="{6E00C324-D93B-7B4A-8EE7-3E18F3CE7957}"/>
              </a:ext>
            </a:extLst>
          </p:cNvPr>
          <p:cNvCxnSpPr>
            <a:cxnSpLocks/>
          </p:cNvCxnSpPr>
          <p:nvPr/>
        </p:nvCxnSpPr>
        <p:spPr bwMode="auto">
          <a:xfrm>
            <a:off x="683759" y="5315400"/>
            <a:ext cx="1266436" cy="0"/>
          </a:xfrm>
          <a:prstGeom prst="straightConnector1">
            <a:avLst/>
          </a:prstGeom>
          <a:solidFill>
            <a:schemeClr val="accent2"/>
          </a:solidFill>
          <a:ln w="1778" cap="flat" cmpd="sng" algn="ctr">
            <a:solidFill>
              <a:schemeClr val="tx1"/>
            </a:solidFill>
            <a:prstDash val="solid"/>
            <a:round/>
            <a:headEnd type="none" w="med" len="med"/>
            <a:tailEnd type="triangle"/>
          </a:ln>
          <a:effectLst/>
        </p:spPr>
      </p:cxnSp>
      <p:sp>
        <p:nvSpPr>
          <p:cNvPr id="40" name="Tekstfelt 39">
            <a:extLst>
              <a:ext uri="{FF2B5EF4-FFF2-40B4-BE49-F238E27FC236}">
                <a16:creationId xmlns:a16="http://schemas.microsoft.com/office/drawing/2014/main" id="{486036D3-4F46-764B-B305-8ED310EC8E53}"/>
              </a:ext>
            </a:extLst>
          </p:cNvPr>
          <p:cNvSpPr txBox="1"/>
          <p:nvPr/>
        </p:nvSpPr>
        <p:spPr>
          <a:xfrm>
            <a:off x="6094412" y="6053085"/>
            <a:ext cx="5198731" cy="701731"/>
          </a:xfrm>
          <a:prstGeom prst="rect">
            <a:avLst/>
          </a:prstGeom>
          <a:noFill/>
        </p:spPr>
        <p:txBody>
          <a:bodyPr wrap="none" lIns="0" tIns="0" rIns="0" bIns="0" rtlCol="0">
            <a:spAutoFit/>
          </a:bodyPr>
          <a:lstStyle/>
          <a:p>
            <a:pPr>
              <a:lnSpc>
                <a:spcPct val="95000"/>
              </a:lnSpc>
            </a:pPr>
            <a:r>
              <a:rPr lang="da-SE" sz="1600" b="1" dirty="0">
                <a:latin typeface="+mn-lt"/>
              </a:rPr>
              <a:t>Definition of “late entry”: </a:t>
            </a:r>
          </a:p>
          <a:p>
            <a:pPr>
              <a:lnSpc>
                <a:spcPct val="95000"/>
              </a:lnSpc>
            </a:pPr>
            <a:r>
              <a:rPr lang="en-US" sz="1600" dirty="0"/>
              <a:t>randomization </a:t>
            </a:r>
            <a:r>
              <a:rPr lang="en-US" sz="1600" u="sng" dirty="0"/>
              <a:t>after</a:t>
            </a:r>
            <a:r>
              <a:rPr lang="en-US" sz="1600" dirty="0"/>
              <a:t> start of adjuvant therapy, </a:t>
            </a:r>
          </a:p>
          <a:p>
            <a:pPr>
              <a:lnSpc>
                <a:spcPct val="95000"/>
              </a:lnSpc>
            </a:pPr>
            <a:r>
              <a:rPr lang="en-US" sz="1600" dirty="0"/>
              <a:t>but within three years of initiation of the endocrine treatment</a:t>
            </a:r>
            <a:r>
              <a:rPr lang="da-SE" sz="1600" dirty="0"/>
              <a:t> </a:t>
            </a:r>
            <a:endParaRPr lang="da-SE" sz="1600" dirty="0">
              <a:latin typeface="+mn-lt"/>
            </a:endParaRPr>
          </a:p>
        </p:txBody>
      </p:sp>
      <p:sp>
        <p:nvSpPr>
          <p:cNvPr id="3" name="Pladsholder til indhold 2">
            <a:extLst>
              <a:ext uri="{FF2B5EF4-FFF2-40B4-BE49-F238E27FC236}">
                <a16:creationId xmlns:a16="http://schemas.microsoft.com/office/drawing/2014/main" id="{02E8A9F7-895A-9349-82D4-487577928BC4}"/>
              </a:ext>
            </a:extLst>
          </p:cNvPr>
          <p:cNvSpPr>
            <a:spLocks noGrp="1"/>
          </p:cNvSpPr>
          <p:nvPr>
            <p:ph idx="1"/>
          </p:nvPr>
        </p:nvSpPr>
        <p:spPr/>
        <p:txBody>
          <a:bodyPr/>
          <a:lstStyle/>
          <a:p>
            <a:endParaRPr lang="da-SE"/>
          </a:p>
        </p:txBody>
      </p:sp>
    </p:spTree>
    <p:extLst>
      <p:ext uri="{BB962C8B-B14F-4D97-AF65-F5344CB8AC3E}">
        <p14:creationId xmlns:p14="http://schemas.microsoft.com/office/powerpoint/2010/main" val="1198943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11A6C254-4CA1-D547-B819-BE7D44148CDF}"/>
              </a:ext>
            </a:extLst>
          </p:cNvPr>
          <p:cNvPicPr>
            <a:picLocks noChangeAspect="1"/>
          </p:cNvPicPr>
          <p:nvPr/>
        </p:nvPicPr>
        <p:blipFill>
          <a:blip r:embed="rId2"/>
          <a:stretch>
            <a:fillRect/>
          </a:stretch>
        </p:blipFill>
        <p:spPr>
          <a:xfrm>
            <a:off x="10811121" y="173298"/>
            <a:ext cx="1050801" cy="1260961"/>
          </a:xfrm>
          <a:prstGeom prst="rect">
            <a:avLst/>
          </a:prstGeom>
        </p:spPr>
      </p:pic>
      <p:sp>
        <p:nvSpPr>
          <p:cNvPr id="4" name="Pladsholder til dato 3">
            <a:extLst>
              <a:ext uri="{FF2B5EF4-FFF2-40B4-BE49-F238E27FC236}">
                <a16:creationId xmlns:a16="http://schemas.microsoft.com/office/drawing/2014/main" id="{BCE303C1-E52E-F446-9983-8F8D31F0D027}"/>
              </a:ext>
            </a:extLst>
          </p:cNvPr>
          <p:cNvSpPr>
            <a:spLocks noGrp="1"/>
          </p:cNvSpPr>
          <p:nvPr>
            <p:ph type="dt" sz="half" idx="10"/>
          </p:nvPr>
        </p:nvSpPr>
        <p:spPr/>
        <p:txBody>
          <a:bodyPr/>
          <a:lstStyle/>
          <a:p>
            <a:fld id="{65EED500-3E0C-8E40-8A58-9DE04C83E25B}" type="datetime1">
              <a:rPr lang="da-DK" smtClean="0"/>
              <a:t>14.01.2021</a:t>
            </a:fld>
            <a:r>
              <a:rPr lang="da-DK"/>
              <a:t>02-11-2017</a:t>
            </a:r>
            <a:endParaRPr lang="da-DK" dirty="0"/>
          </a:p>
        </p:txBody>
      </p:sp>
      <p:sp>
        <p:nvSpPr>
          <p:cNvPr id="7" name="Rectangle 5">
            <a:extLst>
              <a:ext uri="{FF2B5EF4-FFF2-40B4-BE49-F238E27FC236}">
                <a16:creationId xmlns:a16="http://schemas.microsoft.com/office/drawing/2014/main" id="{C0FC30B3-E395-F54C-B7E6-4DBEA788FA25}"/>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8" name="Rectangle 5">
            <a:extLst>
              <a:ext uri="{FF2B5EF4-FFF2-40B4-BE49-F238E27FC236}">
                <a16:creationId xmlns:a16="http://schemas.microsoft.com/office/drawing/2014/main" id="{F64A63A9-4DA0-3743-BD02-8070FA207E8A}"/>
              </a:ext>
            </a:extLst>
          </p:cNvPr>
          <p:cNvSpPr/>
          <p:nvPr/>
        </p:nvSpPr>
        <p:spPr bwMode="auto">
          <a:xfrm>
            <a:off x="11202986" y="5897563"/>
            <a:ext cx="868089" cy="8113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12" name="Rectangle 5">
            <a:extLst>
              <a:ext uri="{FF2B5EF4-FFF2-40B4-BE49-F238E27FC236}">
                <a16:creationId xmlns:a16="http://schemas.microsoft.com/office/drawing/2014/main" id="{9FD87883-B693-0D4C-80EF-CAD37F41436D}"/>
              </a:ext>
            </a:extLst>
          </p:cNvPr>
          <p:cNvSpPr/>
          <p:nvPr/>
        </p:nvSpPr>
        <p:spPr bwMode="auto">
          <a:xfrm>
            <a:off x="268425" y="6248063"/>
            <a:ext cx="2926766" cy="4608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pic>
        <p:nvPicPr>
          <p:cNvPr id="6" name="Billede 5">
            <a:extLst>
              <a:ext uri="{FF2B5EF4-FFF2-40B4-BE49-F238E27FC236}">
                <a16:creationId xmlns:a16="http://schemas.microsoft.com/office/drawing/2014/main" id="{6A707859-3947-8947-8871-5EFCF02866DA}"/>
              </a:ext>
            </a:extLst>
          </p:cNvPr>
          <p:cNvPicPr>
            <a:picLocks noChangeAspect="1"/>
          </p:cNvPicPr>
          <p:nvPr/>
        </p:nvPicPr>
        <p:blipFill>
          <a:blip r:embed="rId3"/>
          <a:stretch>
            <a:fillRect/>
          </a:stretch>
        </p:blipFill>
        <p:spPr>
          <a:xfrm>
            <a:off x="315913" y="6011638"/>
            <a:ext cx="735693" cy="583171"/>
          </a:xfrm>
          <a:prstGeom prst="rect">
            <a:avLst/>
          </a:prstGeom>
        </p:spPr>
      </p:pic>
      <p:sp>
        <p:nvSpPr>
          <p:cNvPr id="21" name="Title 1">
            <a:extLst>
              <a:ext uri="{FF2B5EF4-FFF2-40B4-BE49-F238E27FC236}">
                <a16:creationId xmlns:a16="http://schemas.microsoft.com/office/drawing/2014/main" id="{1E94E725-9397-644E-8DCA-53F557CE2AA3}"/>
              </a:ext>
            </a:extLst>
          </p:cNvPr>
          <p:cNvSpPr>
            <a:spLocks noGrp="1"/>
          </p:cNvSpPr>
          <p:nvPr>
            <p:ph type="title"/>
          </p:nvPr>
        </p:nvSpPr>
        <p:spPr>
          <a:xfrm>
            <a:off x="315913" y="149225"/>
            <a:ext cx="9618662" cy="1309688"/>
          </a:xfrm>
        </p:spPr>
        <p:txBody>
          <a:bodyPr/>
          <a:lstStyle/>
          <a:p>
            <a:r>
              <a:rPr lang="en-US" dirty="0">
                <a:ea typeface="Garamond" charset="0"/>
                <a:cs typeface="Garamond" charset="0"/>
              </a:rPr>
              <a:t>MASTER trial design, OBSERVATIONAL COHORT</a:t>
            </a:r>
            <a:endParaRPr lang="en-US" dirty="0"/>
          </a:p>
        </p:txBody>
      </p:sp>
      <p:pic>
        <p:nvPicPr>
          <p:cNvPr id="2" name="Billede 1">
            <a:extLst>
              <a:ext uri="{FF2B5EF4-FFF2-40B4-BE49-F238E27FC236}">
                <a16:creationId xmlns:a16="http://schemas.microsoft.com/office/drawing/2014/main" id="{B395DB00-E9EA-7643-8B58-00D295D19FE1}"/>
              </a:ext>
            </a:extLst>
          </p:cNvPr>
          <p:cNvPicPr>
            <a:picLocks noChangeAspect="1"/>
          </p:cNvPicPr>
          <p:nvPr/>
        </p:nvPicPr>
        <p:blipFill>
          <a:blip r:embed="rId4"/>
          <a:stretch>
            <a:fillRect/>
          </a:stretch>
        </p:blipFill>
        <p:spPr>
          <a:xfrm>
            <a:off x="6799971" y="149225"/>
            <a:ext cx="3168512" cy="1797174"/>
          </a:xfrm>
          <a:prstGeom prst="rect">
            <a:avLst/>
          </a:prstGeom>
        </p:spPr>
      </p:pic>
      <p:pic>
        <p:nvPicPr>
          <p:cNvPr id="3" name="Billede 2">
            <a:extLst>
              <a:ext uri="{FF2B5EF4-FFF2-40B4-BE49-F238E27FC236}">
                <a16:creationId xmlns:a16="http://schemas.microsoft.com/office/drawing/2014/main" id="{26E47D67-5745-4749-AB70-5EAB25E3FCD1}"/>
              </a:ext>
            </a:extLst>
          </p:cNvPr>
          <p:cNvPicPr>
            <a:picLocks noChangeAspect="1"/>
          </p:cNvPicPr>
          <p:nvPr/>
        </p:nvPicPr>
        <p:blipFill>
          <a:blip r:embed="rId5"/>
          <a:stretch>
            <a:fillRect/>
          </a:stretch>
        </p:blipFill>
        <p:spPr>
          <a:xfrm>
            <a:off x="4298713" y="2035756"/>
            <a:ext cx="3256920" cy="1797174"/>
          </a:xfrm>
          <a:prstGeom prst="rect">
            <a:avLst/>
          </a:prstGeom>
        </p:spPr>
      </p:pic>
      <p:pic>
        <p:nvPicPr>
          <p:cNvPr id="9" name="Billede 8">
            <a:extLst>
              <a:ext uri="{FF2B5EF4-FFF2-40B4-BE49-F238E27FC236}">
                <a16:creationId xmlns:a16="http://schemas.microsoft.com/office/drawing/2014/main" id="{A407F002-3B15-E74C-A2FC-E4A6BC89F7AF}"/>
              </a:ext>
            </a:extLst>
          </p:cNvPr>
          <p:cNvPicPr>
            <a:picLocks noChangeAspect="1"/>
          </p:cNvPicPr>
          <p:nvPr/>
        </p:nvPicPr>
        <p:blipFill>
          <a:blip r:embed="rId6"/>
          <a:stretch>
            <a:fillRect/>
          </a:stretch>
        </p:blipFill>
        <p:spPr>
          <a:xfrm>
            <a:off x="8326389" y="1984696"/>
            <a:ext cx="3456599" cy="1940409"/>
          </a:xfrm>
          <a:prstGeom prst="rect">
            <a:avLst/>
          </a:prstGeom>
        </p:spPr>
      </p:pic>
      <p:pic>
        <p:nvPicPr>
          <p:cNvPr id="10" name="Billede 9">
            <a:extLst>
              <a:ext uri="{FF2B5EF4-FFF2-40B4-BE49-F238E27FC236}">
                <a16:creationId xmlns:a16="http://schemas.microsoft.com/office/drawing/2014/main" id="{26E1AB53-BAF5-2B4C-9BDF-1B9A5BBD06AA}"/>
              </a:ext>
            </a:extLst>
          </p:cNvPr>
          <p:cNvPicPr>
            <a:picLocks noChangeAspect="1"/>
          </p:cNvPicPr>
          <p:nvPr/>
        </p:nvPicPr>
        <p:blipFill>
          <a:blip r:embed="rId7"/>
          <a:stretch>
            <a:fillRect/>
          </a:stretch>
        </p:blipFill>
        <p:spPr>
          <a:xfrm>
            <a:off x="4298713" y="4105683"/>
            <a:ext cx="3352302" cy="1940409"/>
          </a:xfrm>
          <a:prstGeom prst="rect">
            <a:avLst/>
          </a:prstGeom>
        </p:spPr>
      </p:pic>
      <p:pic>
        <p:nvPicPr>
          <p:cNvPr id="13" name="Billede 12">
            <a:extLst>
              <a:ext uri="{FF2B5EF4-FFF2-40B4-BE49-F238E27FC236}">
                <a16:creationId xmlns:a16="http://schemas.microsoft.com/office/drawing/2014/main" id="{3E64DB61-C7F4-8B43-BDB2-F498CF60BD17}"/>
              </a:ext>
            </a:extLst>
          </p:cNvPr>
          <p:cNvPicPr>
            <a:picLocks noChangeAspect="1"/>
          </p:cNvPicPr>
          <p:nvPr/>
        </p:nvPicPr>
        <p:blipFill>
          <a:blip r:embed="rId8"/>
          <a:stretch>
            <a:fillRect/>
          </a:stretch>
        </p:blipFill>
        <p:spPr>
          <a:xfrm>
            <a:off x="8326389" y="4186857"/>
            <a:ext cx="3168512" cy="1847115"/>
          </a:xfrm>
          <a:prstGeom prst="rect">
            <a:avLst/>
          </a:prstGeom>
        </p:spPr>
      </p:pic>
      <p:sp>
        <p:nvSpPr>
          <p:cNvPr id="14" name="Tekstfelt 13">
            <a:extLst>
              <a:ext uri="{FF2B5EF4-FFF2-40B4-BE49-F238E27FC236}">
                <a16:creationId xmlns:a16="http://schemas.microsoft.com/office/drawing/2014/main" id="{92AFA77B-DCB5-0845-BEEF-7052ED8A6571}"/>
              </a:ext>
            </a:extLst>
          </p:cNvPr>
          <p:cNvSpPr txBox="1"/>
          <p:nvPr/>
        </p:nvSpPr>
        <p:spPr>
          <a:xfrm>
            <a:off x="268425" y="3386705"/>
            <a:ext cx="3555189" cy="584775"/>
          </a:xfrm>
          <a:prstGeom prst="rect">
            <a:avLst/>
          </a:prstGeom>
          <a:noFill/>
          <a:ln>
            <a:solidFill>
              <a:srgbClr val="B60069"/>
            </a:solidFill>
          </a:ln>
        </p:spPr>
        <p:txBody>
          <a:bodyPr wrap="square" lIns="0" tIns="0" rIns="0" bIns="0" rtlCol="0">
            <a:spAutoFit/>
          </a:bodyPr>
          <a:lstStyle/>
          <a:p>
            <a:pPr>
              <a:lnSpc>
                <a:spcPct val="95000"/>
              </a:lnSpc>
            </a:pPr>
            <a:r>
              <a:rPr lang="da-SE" sz="2000" b="1" dirty="0">
                <a:latin typeface="+mn-lt"/>
              </a:rPr>
              <a:t> Patients eligible for MASTER –</a:t>
            </a:r>
          </a:p>
          <a:p>
            <a:pPr>
              <a:lnSpc>
                <a:spcPct val="95000"/>
              </a:lnSpc>
            </a:pPr>
            <a:r>
              <a:rPr lang="da-SE" sz="2000" b="1" dirty="0">
                <a:latin typeface="+mn-lt"/>
              </a:rPr>
              <a:t> any clinical setting:</a:t>
            </a:r>
          </a:p>
        </p:txBody>
      </p:sp>
      <p:sp>
        <p:nvSpPr>
          <p:cNvPr id="16" name="Tekstfelt 15">
            <a:extLst>
              <a:ext uri="{FF2B5EF4-FFF2-40B4-BE49-F238E27FC236}">
                <a16:creationId xmlns:a16="http://schemas.microsoft.com/office/drawing/2014/main" id="{B754DF75-C5D1-5449-B114-1DFAB0A79AED}"/>
              </a:ext>
            </a:extLst>
          </p:cNvPr>
          <p:cNvSpPr txBox="1"/>
          <p:nvPr/>
        </p:nvSpPr>
        <p:spPr>
          <a:xfrm>
            <a:off x="268425" y="4269263"/>
            <a:ext cx="3555189" cy="1461939"/>
          </a:xfrm>
          <a:prstGeom prst="rect">
            <a:avLst/>
          </a:prstGeom>
          <a:noFill/>
          <a:ln>
            <a:solidFill>
              <a:srgbClr val="166835"/>
            </a:solidFill>
          </a:ln>
        </p:spPr>
        <p:txBody>
          <a:bodyPr wrap="square" lIns="0" tIns="0" rIns="0" bIns="0" rtlCol="0">
            <a:spAutoFit/>
          </a:bodyPr>
          <a:lstStyle/>
          <a:p>
            <a:pPr>
              <a:lnSpc>
                <a:spcPct val="95000"/>
              </a:lnSpc>
            </a:pPr>
            <a:r>
              <a:rPr lang="da-SE" sz="2000" b="1" dirty="0">
                <a:latin typeface="+mn-lt"/>
              </a:rPr>
              <a:t> Participation in observational            cohort:</a:t>
            </a:r>
          </a:p>
          <a:p>
            <a:pPr marL="457200" indent="-457200">
              <a:lnSpc>
                <a:spcPct val="95000"/>
              </a:lnSpc>
              <a:buAutoNum type="arabicPeriod"/>
            </a:pPr>
            <a:r>
              <a:rPr lang="da-SE" sz="2000" b="1" dirty="0">
                <a:latin typeface="+mn-lt"/>
              </a:rPr>
              <a:t>CRF</a:t>
            </a:r>
          </a:p>
          <a:p>
            <a:pPr marL="457200" indent="-457200">
              <a:lnSpc>
                <a:spcPct val="95000"/>
              </a:lnSpc>
              <a:buAutoNum type="arabicPeriod"/>
            </a:pPr>
            <a:r>
              <a:rPr lang="da-SE" sz="2000" b="1" dirty="0">
                <a:latin typeface="+mn-lt"/>
              </a:rPr>
              <a:t>PRO</a:t>
            </a:r>
          </a:p>
          <a:p>
            <a:pPr marL="457200" indent="-457200">
              <a:lnSpc>
                <a:spcPct val="95000"/>
              </a:lnSpc>
              <a:buAutoNum type="arabicPeriod"/>
            </a:pPr>
            <a:r>
              <a:rPr lang="da-SE" sz="2000" b="1" dirty="0">
                <a:latin typeface="+mn-lt"/>
              </a:rPr>
              <a:t>Blood samples</a:t>
            </a:r>
          </a:p>
        </p:txBody>
      </p:sp>
      <p:sp>
        <p:nvSpPr>
          <p:cNvPr id="15" name="Rektangel 14">
            <a:extLst>
              <a:ext uri="{FF2B5EF4-FFF2-40B4-BE49-F238E27FC236}">
                <a16:creationId xmlns:a16="http://schemas.microsoft.com/office/drawing/2014/main" id="{627D9DAD-02C9-644E-9AA9-D3F1534FD805}"/>
              </a:ext>
            </a:extLst>
          </p:cNvPr>
          <p:cNvSpPr/>
          <p:nvPr/>
        </p:nvSpPr>
        <p:spPr>
          <a:xfrm>
            <a:off x="268425" y="2022579"/>
            <a:ext cx="3555189" cy="1015663"/>
          </a:xfrm>
          <a:prstGeom prst="rect">
            <a:avLst/>
          </a:prstGeom>
          <a:ln>
            <a:solidFill>
              <a:schemeClr val="accent5"/>
            </a:solidFill>
          </a:ln>
        </p:spPr>
        <p:txBody>
          <a:bodyPr wrap="square">
            <a:spAutoFit/>
          </a:bodyPr>
          <a:lstStyle/>
          <a:p>
            <a:pPr>
              <a:lnSpc>
                <a:spcPct val="100000"/>
              </a:lnSpc>
            </a:pPr>
            <a:r>
              <a:rPr lang="en-US" sz="2000" b="1" dirty="0">
                <a:latin typeface="+mn-lt"/>
                <a:ea typeface="Times New Roman" panose="02020603050405020304" pitchFamily="18" charset="0"/>
                <a:cs typeface="Cambria" panose="02040503050406030204" pitchFamily="18" charset="0"/>
              </a:rPr>
              <a:t>Non-randomized patient cohort on any cholesterol-lowering medication at diagnosis</a:t>
            </a:r>
            <a:r>
              <a:rPr lang="da-SE" sz="2000" b="1" dirty="0">
                <a:latin typeface="+mn-lt"/>
              </a:rPr>
              <a:t> </a:t>
            </a:r>
          </a:p>
        </p:txBody>
      </p:sp>
    </p:spTree>
    <p:extLst>
      <p:ext uri="{BB962C8B-B14F-4D97-AF65-F5344CB8AC3E}">
        <p14:creationId xmlns:p14="http://schemas.microsoft.com/office/powerpoint/2010/main" val="149303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11A6C254-4CA1-D547-B819-BE7D44148CDF}"/>
              </a:ext>
            </a:extLst>
          </p:cNvPr>
          <p:cNvPicPr>
            <a:picLocks noChangeAspect="1"/>
          </p:cNvPicPr>
          <p:nvPr/>
        </p:nvPicPr>
        <p:blipFill>
          <a:blip r:embed="rId2"/>
          <a:stretch>
            <a:fillRect/>
          </a:stretch>
        </p:blipFill>
        <p:spPr>
          <a:xfrm>
            <a:off x="10811121" y="173298"/>
            <a:ext cx="1050801" cy="1260961"/>
          </a:xfrm>
          <a:prstGeom prst="rect">
            <a:avLst/>
          </a:prstGeom>
        </p:spPr>
      </p:pic>
      <p:sp>
        <p:nvSpPr>
          <p:cNvPr id="4" name="Pladsholder til dato 3">
            <a:extLst>
              <a:ext uri="{FF2B5EF4-FFF2-40B4-BE49-F238E27FC236}">
                <a16:creationId xmlns:a16="http://schemas.microsoft.com/office/drawing/2014/main" id="{BCE303C1-E52E-F446-9983-8F8D31F0D027}"/>
              </a:ext>
            </a:extLst>
          </p:cNvPr>
          <p:cNvSpPr>
            <a:spLocks noGrp="1"/>
          </p:cNvSpPr>
          <p:nvPr>
            <p:ph type="dt" sz="half" idx="10"/>
          </p:nvPr>
        </p:nvSpPr>
        <p:spPr/>
        <p:txBody>
          <a:bodyPr/>
          <a:lstStyle/>
          <a:p>
            <a:fld id="{65EED500-3E0C-8E40-8A58-9DE04C83E25B}" type="datetime1">
              <a:rPr lang="da-DK" smtClean="0"/>
              <a:t>14.01.2021</a:t>
            </a:fld>
            <a:r>
              <a:rPr lang="da-DK"/>
              <a:t>02-11-2017</a:t>
            </a:r>
            <a:endParaRPr lang="da-DK" dirty="0"/>
          </a:p>
        </p:txBody>
      </p:sp>
      <p:sp>
        <p:nvSpPr>
          <p:cNvPr id="7" name="Rectangle 5">
            <a:extLst>
              <a:ext uri="{FF2B5EF4-FFF2-40B4-BE49-F238E27FC236}">
                <a16:creationId xmlns:a16="http://schemas.microsoft.com/office/drawing/2014/main" id="{C0FC30B3-E395-F54C-B7E6-4DBEA788FA25}"/>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8" name="Rectangle 5">
            <a:extLst>
              <a:ext uri="{FF2B5EF4-FFF2-40B4-BE49-F238E27FC236}">
                <a16:creationId xmlns:a16="http://schemas.microsoft.com/office/drawing/2014/main" id="{F64A63A9-4DA0-3743-BD02-8070FA207E8A}"/>
              </a:ext>
            </a:extLst>
          </p:cNvPr>
          <p:cNvSpPr/>
          <p:nvPr/>
        </p:nvSpPr>
        <p:spPr bwMode="auto">
          <a:xfrm>
            <a:off x="11202986" y="5897563"/>
            <a:ext cx="868089" cy="8113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12" name="Rectangle 5">
            <a:extLst>
              <a:ext uri="{FF2B5EF4-FFF2-40B4-BE49-F238E27FC236}">
                <a16:creationId xmlns:a16="http://schemas.microsoft.com/office/drawing/2014/main" id="{9FD87883-B693-0D4C-80EF-CAD37F41436D}"/>
              </a:ext>
            </a:extLst>
          </p:cNvPr>
          <p:cNvSpPr/>
          <p:nvPr/>
        </p:nvSpPr>
        <p:spPr bwMode="auto">
          <a:xfrm>
            <a:off x="268425" y="6248063"/>
            <a:ext cx="2926766" cy="4608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pic>
        <p:nvPicPr>
          <p:cNvPr id="6" name="Billede 5">
            <a:extLst>
              <a:ext uri="{FF2B5EF4-FFF2-40B4-BE49-F238E27FC236}">
                <a16:creationId xmlns:a16="http://schemas.microsoft.com/office/drawing/2014/main" id="{6A707859-3947-8947-8871-5EFCF02866DA}"/>
              </a:ext>
            </a:extLst>
          </p:cNvPr>
          <p:cNvPicPr>
            <a:picLocks noChangeAspect="1"/>
          </p:cNvPicPr>
          <p:nvPr/>
        </p:nvPicPr>
        <p:blipFill>
          <a:blip r:embed="rId3"/>
          <a:stretch>
            <a:fillRect/>
          </a:stretch>
        </p:blipFill>
        <p:spPr>
          <a:xfrm>
            <a:off x="315913" y="6011638"/>
            <a:ext cx="735693" cy="583171"/>
          </a:xfrm>
          <a:prstGeom prst="rect">
            <a:avLst/>
          </a:prstGeom>
        </p:spPr>
      </p:pic>
      <p:sp>
        <p:nvSpPr>
          <p:cNvPr id="21" name="Title 1">
            <a:extLst>
              <a:ext uri="{FF2B5EF4-FFF2-40B4-BE49-F238E27FC236}">
                <a16:creationId xmlns:a16="http://schemas.microsoft.com/office/drawing/2014/main" id="{1E94E725-9397-644E-8DCA-53F557CE2AA3}"/>
              </a:ext>
            </a:extLst>
          </p:cNvPr>
          <p:cNvSpPr>
            <a:spLocks noGrp="1"/>
          </p:cNvSpPr>
          <p:nvPr>
            <p:ph type="title"/>
          </p:nvPr>
        </p:nvSpPr>
        <p:spPr>
          <a:xfrm>
            <a:off x="315913" y="149225"/>
            <a:ext cx="9618662" cy="1309688"/>
          </a:xfrm>
        </p:spPr>
        <p:txBody>
          <a:bodyPr/>
          <a:lstStyle/>
          <a:p>
            <a:r>
              <a:rPr lang="en-US" dirty="0">
                <a:ea typeface="Garamond" charset="0"/>
                <a:cs typeface="Garamond" charset="0"/>
              </a:rPr>
              <a:t>MASTER trial, </a:t>
            </a:r>
            <a:br>
              <a:rPr lang="en-US" dirty="0">
                <a:ea typeface="Garamond" charset="0"/>
                <a:cs typeface="Garamond" charset="0"/>
              </a:rPr>
            </a:br>
            <a:r>
              <a:rPr lang="en-US" dirty="0" err="1">
                <a:ea typeface="Garamond" charset="0"/>
                <a:cs typeface="Garamond" charset="0"/>
              </a:rPr>
              <a:t>OBjectives</a:t>
            </a:r>
            <a:endParaRPr lang="en-US" dirty="0"/>
          </a:p>
        </p:txBody>
      </p:sp>
      <p:sp>
        <p:nvSpPr>
          <p:cNvPr id="10" name="Content Placeholder 2">
            <a:extLst>
              <a:ext uri="{FF2B5EF4-FFF2-40B4-BE49-F238E27FC236}">
                <a16:creationId xmlns:a16="http://schemas.microsoft.com/office/drawing/2014/main" id="{6DB1F33A-1B7D-7445-888C-8B5041F083A1}"/>
              </a:ext>
            </a:extLst>
          </p:cNvPr>
          <p:cNvSpPr>
            <a:spLocks noGrp="1"/>
          </p:cNvSpPr>
          <p:nvPr>
            <p:ph idx="1"/>
          </p:nvPr>
        </p:nvSpPr>
        <p:spPr>
          <a:xfrm>
            <a:off x="985838" y="1960079"/>
            <a:ext cx="10220325" cy="3937484"/>
          </a:xfrm>
        </p:spPr>
        <p:txBody>
          <a:bodyPr/>
          <a:lstStyle/>
          <a:p>
            <a:r>
              <a:rPr lang="en-US" b="1" dirty="0"/>
              <a:t>PRIMARY OBJECTIVE:</a:t>
            </a:r>
            <a:endParaRPr lang="sv-SE" b="1" dirty="0"/>
          </a:p>
          <a:p>
            <a:r>
              <a:rPr lang="en-US" dirty="0"/>
              <a:t>To compare invasive disease-free survival (IDFS) in patients randomized to standard (neo)adjuvant therapy plus placebo or standard (neo)adjuvant therapy plus atorvastatin</a:t>
            </a:r>
          </a:p>
          <a:p>
            <a:endParaRPr lang="sv-SE" dirty="0"/>
          </a:p>
          <a:p>
            <a:r>
              <a:rPr lang="en-US" b="1" dirty="0"/>
              <a:t>SECONDARY OBJECTIVES:</a:t>
            </a:r>
            <a:endParaRPr lang="sv-SE" b="1" dirty="0"/>
          </a:p>
          <a:p>
            <a:r>
              <a:rPr lang="en-US" dirty="0"/>
              <a:t>- To compare overall survival (OS), recurrence-free interval (RFI), distant recurrence-free interval (DRFI) including associations with first site of recurrence, cardiac death-free interval, and overall safety in the two treatment arms.</a:t>
            </a:r>
            <a:endParaRPr lang="sv-SE" dirty="0"/>
          </a:p>
          <a:p>
            <a:r>
              <a:rPr lang="en-US" dirty="0">
                <a:solidFill>
                  <a:schemeClr val="bg1">
                    <a:lumMod val="50000"/>
                  </a:schemeClr>
                </a:solidFill>
              </a:rPr>
              <a:t>- To investigate morbidity endpoints </a:t>
            </a:r>
          </a:p>
          <a:p>
            <a:r>
              <a:rPr lang="en-US" dirty="0">
                <a:solidFill>
                  <a:schemeClr val="bg1">
                    <a:lumMod val="50000"/>
                  </a:schemeClr>
                </a:solidFill>
              </a:rPr>
              <a:t>- To address translational endpoints</a:t>
            </a:r>
            <a:endParaRPr lang="sv-SE" dirty="0">
              <a:solidFill>
                <a:schemeClr val="bg1">
                  <a:lumMod val="50000"/>
                </a:schemeClr>
              </a:solidFill>
            </a:endParaRPr>
          </a:p>
        </p:txBody>
      </p:sp>
    </p:spTree>
    <p:extLst>
      <p:ext uri="{BB962C8B-B14F-4D97-AF65-F5344CB8AC3E}">
        <p14:creationId xmlns:p14="http://schemas.microsoft.com/office/powerpoint/2010/main" val="304149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11A6C254-4CA1-D547-B819-BE7D44148CDF}"/>
              </a:ext>
            </a:extLst>
          </p:cNvPr>
          <p:cNvPicPr>
            <a:picLocks noChangeAspect="1"/>
          </p:cNvPicPr>
          <p:nvPr/>
        </p:nvPicPr>
        <p:blipFill>
          <a:blip r:embed="rId2"/>
          <a:stretch>
            <a:fillRect/>
          </a:stretch>
        </p:blipFill>
        <p:spPr>
          <a:xfrm>
            <a:off x="10811121" y="173298"/>
            <a:ext cx="1050801" cy="1260961"/>
          </a:xfrm>
          <a:prstGeom prst="rect">
            <a:avLst/>
          </a:prstGeom>
        </p:spPr>
      </p:pic>
      <p:sp>
        <p:nvSpPr>
          <p:cNvPr id="4" name="Pladsholder til dato 3">
            <a:extLst>
              <a:ext uri="{FF2B5EF4-FFF2-40B4-BE49-F238E27FC236}">
                <a16:creationId xmlns:a16="http://schemas.microsoft.com/office/drawing/2014/main" id="{BCE303C1-E52E-F446-9983-8F8D31F0D027}"/>
              </a:ext>
            </a:extLst>
          </p:cNvPr>
          <p:cNvSpPr>
            <a:spLocks noGrp="1"/>
          </p:cNvSpPr>
          <p:nvPr>
            <p:ph type="dt" sz="half" idx="10"/>
          </p:nvPr>
        </p:nvSpPr>
        <p:spPr/>
        <p:txBody>
          <a:bodyPr/>
          <a:lstStyle/>
          <a:p>
            <a:fld id="{65EED500-3E0C-8E40-8A58-9DE04C83E25B}" type="datetime1">
              <a:rPr lang="da-DK" smtClean="0"/>
              <a:t>14.01.2021</a:t>
            </a:fld>
            <a:r>
              <a:rPr lang="da-DK"/>
              <a:t>02-11-2017</a:t>
            </a:r>
            <a:endParaRPr lang="da-DK" dirty="0"/>
          </a:p>
        </p:txBody>
      </p:sp>
      <p:sp>
        <p:nvSpPr>
          <p:cNvPr id="7" name="Rectangle 5">
            <a:extLst>
              <a:ext uri="{FF2B5EF4-FFF2-40B4-BE49-F238E27FC236}">
                <a16:creationId xmlns:a16="http://schemas.microsoft.com/office/drawing/2014/main" id="{C0FC30B3-E395-F54C-B7E6-4DBEA788FA25}"/>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8" name="Rectangle 5">
            <a:extLst>
              <a:ext uri="{FF2B5EF4-FFF2-40B4-BE49-F238E27FC236}">
                <a16:creationId xmlns:a16="http://schemas.microsoft.com/office/drawing/2014/main" id="{F64A63A9-4DA0-3743-BD02-8070FA207E8A}"/>
              </a:ext>
            </a:extLst>
          </p:cNvPr>
          <p:cNvSpPr/>
          <p:nvPr/>
        </p:nvSpPr>
        <p:spPr bwMode="auto">
          <a:xfrm>
            <a:off x="11202986" y="5897563"/>
            <a:ext cx="868089" cy="8113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12" name="Rectangle 5">
            <a:extLst>
              <a:ext uri="{FF2B5EF4-FFF2-40B4-BE49-F238E27FC236}">
                <a16:creationId xmlns:a16="http://schemas.microsoft.com/office/drawing/2014/main" id="{9FD87883-B693-0D4C-80EF-CAD37F41436D}"/>
              </a:ext>
            </a:extLst>
          </p:cNvPr>
          <p:cNvSpPr/>
          <p:nvPr/>
        </p:nvSpPr>
        <p:spPr bwMode="auto">
          <a:xfrm>
            <a:off x="268425" y="6248063"/>
            <a:ext cx="2926766" cy="4608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pic>
        <p:nvPicPr>
          <p:cNvPr id="6" name="Billede 5">
            <a:extLst>
              <a:ext uri="{FF2B5EF4-FFF2-40B4-BE49-F238E27FC236}">
                <a16:creationId xmlns:a16="http://schemas.microsoft.com/office/drawing/2014/main" id="{6A707859-3947-8947-8871-5EFCF02866DA}"/>
              </a:ext>
            </a:extLst>
          </p:cNvPr>
          <p:cNvPicPr>
            <a:picLocks noChangeAspect="1"/>
          </p:cNvPicPr>
          <p:nvPr/>
        </p:nvPicPr>
        <p:blipFill>
          <a:blip r:embed="rId3"/>
          <a:stretch>
            <a:fillRect/>
          </a:stretch>
        </p:blipFill>
        <p:spPr>
          <a:xfrm>
            <a:off x="315913" y="6011638"/>
            <a:ext cx="735693" cy="583171"/>
          </a:xfrm>
          <a:prstGeom prst="rect">
            <a:avLst/>
          </a:prstGeom>
        </p:spPr>
      </p:pic>
      <p:sp>
        <p:nvSpPr>
          <p:cNvPr id="21" name="Title 1">
            <a:extLst>
              <a:ext uri="{FF2B5EF4-FFF2-40B4-BE49-F238E27FC236}">
                <a16:creationId xmlns:a16="http://schemas.microsoft.com/office/drawing/2014/main" id="{1E94E725-9397-644E-8DCA-53F557CE2AA3}"/>
              </a:ext>
            </a:extLst>
          </p:cNvPr>
          <p:cNvSpPr>
            <a:spLocks noGrp="1"/>
          </p:cNvSpPr>
          <p:nvPr>
            <p:ph type="title"/>
          </p:nvPr>
        </p:nvSpPr>
        <p:spPr>
          <a:xfrm>
            <a:off x="315913" y="149225"/>
            <a:ext cx="9618662" cy="1309688"/>
          </a:xfrm>
        </p:spPr>
        <p:txBody>
          <a:bodyPr/>
          <a:lstStyle/>
          <a:p>
            <a:r>
              <a:rPr lang="en-US" dirty="0">
                <a:ea typeface="Garamond" charset="0"/>
                <a:cs typeface="Garamond" charset="0"/>
              </a:rPr>
              <a:t>MASTER trial, </a:t>
            </a:r>
            <a:br>
              <a:rPr lang="en-US" dirty="0">
                <a:ea typeface="Garamond" charset="0"/>
                <a:cs typeface="Garamond" charset="0"/>
              </a:rPr>
            </a:br>
            <a:r>
              <a:rPr lang="en-US" dirty="0">
                <a:ea typeface="Garamond" charset="0"/>
                <a:cs typeface="Garamond" charset="0"/>
              </a:rPr>
              <a:t>INCLUSION</a:t>
            </a:r>
            <a:endParaRPr lang="en-US" dirty="0"/>
          </a:p>
        </p:txBody>
      </p:sp>
      <p:sp>
        <p:nvSpPr>
          <p:cNvPr id="13" name="Content Placeholder 2">
            <a:extLst>
              <a:ext uri="{FF2B5EF4-FFF2-40B4-BE49-F238E27FC236}">
                <a16:creationId xmlns:a16="http://schemas.microsoft.com/office/drawing/2014/main" id="{0EF4ECC2-CB19-6141-B262-422E333DCC2E}"/>
              </a:ext>
            </a:extLst>
          </p:cNvPr>
          <p:cNvSpPr>
            <a:spLocks noGrp="1"/>
          </p:cNvSpPr>
          <p:nvPr>
            <p:ph idx="1"/>
          </p:nvPr>
        </p:nvSpPr>
        <p:spPr/>
        <p:txBody>
          <a:bodyPr/>
          <a:lstStyle/>
          <a:p>
            <a:r>
              <a:rPr lang="en-US" b="1" dirty="0"/>
              <a:t>INCLUSION CRITERIA</a:t>
            </a:r>
            <a:endParaRPr lang="sv-SE" b="1" dirty="0"/>
          </a:p>
          <a:p>
            <a:pPr marL="342900" lvl="0" indent="-342900">
              <a:buFont typeface="Arial" panose="020B0604020202020204" pitchFamily="34" charset="0"/>
              <a:buChar char="•"/>
            </a:pPr>
            <a:r>
              <a:rPr lang="en-US" dirty="0"/>
              <a:t>Patients with estrogen receptor positive breast cancer who are candidates for (neo)adjuvant systemic therapy OR have received ≤3 years of adjuvant endocrine therapy.</a:t>
            </a:r>
            <a:endParaRPr lang="sv-SE" i="1" dirty="0"/>
          </a:p>
          <a:p>
            <a:pPr marL="342900" lvl="0" indent="-342900">
              <a:buFont typeface="Arial" panose="020B0604020202020204" pitchFamily="34" charset="0"/>
              <a:buChar char="•"/>
            </a:pPr>
            <a:r>
              <a:rPr lang="en-US" dirty="0"/>
              <a:t>Age &gt; 18 years.</a:t>
            </a:r>
            <a:endParaRPr lang="sv-SE" i="1" dirty="0"/>
          </a:p>
          <a:p>
            <a:pPr marL="342900" lvl="0" indent="-342900">
              <a:buFont typeface="Arial" panose="020B0604020202020204" pitchFamily="34" charset="0"/>
              <a:buChar char="•"/>
            </a:pPr>
            <a:r>
              <a:rPr lang="en-US" dirty="0"/>
              <a:t>Performance status of ECOG ≤ 2.</a:t>
            </a:r>
            <a:endParaRPr lang="sv-SE" i="1" dirty="0"/>
          </a:p>
          <a:p>
            <a:pPr marL="342900" lvl="0" indent="-342900">
              <a:buFont typeface="Arial" panose="020B0604020202020204" pitchFamily="34" charset="0"/>
              <a:buChar char="•"/>
            </a:pPr>
            <a:r>
              <a:rPr lang="en-US" dirty="0"/>
              <a:t>Prior to patient registration, written informed consent must be given according to ICH/GCP, and national/local regulations.</a:t>
            </a:r>
            <a:endParaRPr lang="sv-SE" dirty="0"/>
          </a:p>
          <a:p>
            <a:endParaRPr lang="sv-SE" dirty="0"/>
          </a:p>
          <a:p>
            <a:endParaRPr lang="sv-SE" dirty="0"/>
          </a:p>
        </p:txBody>
      </p:sp>
    </p:spTree>
    <p:extLst>
      <p:ext uri="{BB962C8B-B14F-4D97-AF65-F5344CB8AC3E}">
        <p14:creationId xmlns:p14="http://schemas.microsoft.com/office/powerpoint/2010/main" val="3070834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a:cs typeface="Arial"/>
              </a:rPr>
              <a:t>The </a:t>
            </a:r>
            <a:r>
              <a:rPr lang="sv-SE" dirty="0" err="1">
                <a:cs typeface="Arial"/>
              </a:rPr>
              <a:t>Mevalonate</a:t>
            </a:r>
            <a:r>
              <a:rPr lang="sv-SE" dirty="0">
                <a:cs typeface="Arial"/>
              </a:rPr>
              <a:t> </a:t>
            </a:r>
            <a:r>
              <a:rPr lang="sv-SE" dirty="0" err="1">
                <a:cs typeface="Arial"/>
              </a:rPr>
              <a:t>Pathway</a:t>
            </a:r>
            <a:endParaRPr lang="sv-SE" dirty="0">
              <a:cs typeface="Arial"/>
            </a:endParaRPr>
          </a:p>
        </p:txBody>
      </p:sp>
      <p:sp>
        <p:nvSpPr>
          <p:cNvPr id="8" name="Date Placeholder 7"/>
          <p:cNvSpPr>
            <a:spLocks noGrp="1"/>
          </p:cNvSpPr>
          <p:nvPr>
            <p:ph type="dt" sz="half" idx="10"/>
          </p:nvPr>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a:t>May 27th, 2016</a:t>
            </a:r>
            <a:endParaRPr lang="en-US" dirty="0"/>
          </a:p>
        </p:txBody>
      </p:sp>
      <p:pic>
        <p:nvPicPr>
          <p:cNvPr id="3" name="Content Placeholder 3" descr="Screen Shot 2015-09-02 at 2.23.19 PM.png"/>
          <p:cNvPicPr>
            <a:picLocks noChangeAspect="1"/>
          </p:cNvPicPr>
          <p:nvPr/>
        </p:nvPicPr>
        <p:blipFill>
          <a:blip r:embed="rId3">
            <a:extLst>
              <a:ext uri="{28A0092B-C50C-407E-A947-70E740481C1C}">
                <a14:useLocalDpi xmlns:a14="http://schemas.microsoft.com/office/drawing/2010/main" val="0"/>
              </a:ext>
            </a:extLst>
          </a:blip>
          <a:srcRect l="349" r="1083"/>
          <a:stretch>
            <a:fillRect/>
          </a:stretch>
        </p:blipFill>
        <p:spPr>
          <a:xfrm>
            <a:off x="2999244" y="1417638"/>
            <a:ext cx="6099225" cy="4661659"/>
          </a:xfrm>
          <a:prstGeom prst="rect">
            <a:avLst/>
          </a:prstGeom>
          <a:noFill/>
        </p:spPr>
      </p:pic>
      <p:sp>
        <p:nvSpPr>
          <p:cNvPr id="4" name="TextBox 3"/>
          <p:cNvSpPr txBox="1"/>
          <p:nvPr/>
        </p:nvSpPr>
        <p:spPr>
          <a:xfrm>
            <a:off x="6956173" y="5875896"/>
            <a:ext cx="3461254" cy="586122"/>
          </a:xfrm>
          <a:prstGeom prst="rect">
            <a:avLst/>
          </a:prstGeom>
          <a:noFill/>
        </p:spPr>
        <p:txBody>
          <a:bodyPr wrap="square" rtlCol="0">
            <a:spAutoFit/>
          </a:bodyPr>
          <a:lstStyle/>
          <a:p>
            <a:pPr algn="r"/>
            <a:r>
              <a:rPr lang="en-US" sz="1100" b="1" dirty="0">
                <a:latin typeface="Arial"/>
                <a:cs typeface="Arial"/>
              </a:rPr>
              <a:t>Ahern et al, Lancet Oncology 2014 </a:t>
            </a:r>
          </a:p>
        </p:txBody>
      </p:sp>
      <p:sp>
        <p:nvSpPr>
          <p:cNvPr id="5" name="Footer Placeholder 4"/>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Signe </a:t>
            </a:r>
            <a:r>
              <a:rPr lang="en-US" dirty="0" err="1"/>
              <a:t>Borgquist</a:t>
            </a:r>
            <a:endParaRPr lang="en-US" dirty="0"/>
          </a:p>
        </p:txBody>
      </p:sp>
      <p:sp>
        <p:nvSpPr>
          <p:cNvPr id="10" name="Rectangle 8">
            <a:extLst>
              <a:ext uri="{FF2B5EF4-FFF2-40B4-BE49-F238E27FC236}">
                <a16:creationId xmlns:a16="http://schemas.microsoft.com/office/drawing/2014/main" id="{51182B1F-3D82-2E46-8214-4187361BF25C}"/>
              </a:ext>
            </a:extLst>
          </p:cNvPr>
          <p:cNvSpPr/>
          <p:nvPr/>
        </p:nvSpPr>
        <p:spPr bwMode="auto">
          <a:xfrm>
            <a:off x="4001310" y="6309320"/>
            <a:ext cx="3461254" cy="548680"/>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3089034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11A6C254-4CA1-D547-B819-BE7D44148CDF}"/>
              </a:ext>
            </a:extLst>
          </p:cNvPr>
          <p:cNvPicPr>
            <a:picLocks noChangeAspect="1"/>
          </p:cNvPicPr>
          <p:nvPr/>
        </p:nvPicPr>
        <p:blipFill>
          <a:blip r:embed="rId2"/>
          <a:stretch>
            <a:fillRect/>
          </a:stretch>
        </p:blipFill>
        <p:spPr>
          <a:xfrm>
            <a:off x="10811121" y="173298"/>
            <a:ext cx="1050801" cy="1260961"/>
          </a:xfrm>
          <a:prstGeom prst="rect">
            <a:avLst/>
          </a:prstGeom>
        </p:spPr>
      </p:pic>
      <p:sp>
        <p:nvSpPr>
          <p:cNvPr id="4" name="Pladsholder til dato 3">
            <a:extLst>
              <a:ext uri="{FF2B5EF4-FFF2-40B4-BE49-F238E27FC236}">
                <a16:creationId xmlns:a16="http://schemas.microsoft.com/office/drawing/2014/main" id="{BCE303C1-E52E-F446-9983-8F8D31F0D027}"/>
              </a:ext>
            </a:extLst>
          </p:cNvPr>
          <p:cNvSpPr>
            <a:spLocks noGrp="1"/>
          </p:cNvSpPr>
          <p:nvPr>
            <p:ph type="dt" sz="half" idx="10"/>
          </p:nvPr>
        </p:nvSpPr>
        <p:spPr/>
        <p:txBody>
          <a:bodyPr/>
          <a:lstStyle/>
          <a:p>
            <a:fld id="{65EED500-3E0C-8E40-8A58-9DE04C83E25B}" type="datetime1">
              <a:rPr lang="da-DK" smtClean="0"/>
              <a:t>14.01.2021</a:t>
            </a:fld>
            <a:r>
              <a:rPr lang="da-DK"/>
              <a:t>02-11-2017</a:t>
            </a:r>
            <a:endParaRPr lang="da-DK" dirty="0"/>
          </a:p>
        </p:txBody>
      </p:sp>
      <p:sp>
        <p:nvSpPr>
          <p:cNvPr id="7" name="Rectangle 5">
            <a:extLst>
              <a:ext uri="{FF2B5EF4-FFF2-40B4-BE49-F238E27FC236}">
                <a16:creationId xmlns:a16="http://schemas.microsoft.com/office/drawing/2014/main" id="{C0FC30B3-E395-F54C-B7E6-4DBEA788FA25}"/>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8" name="Rectangle 5">
            <a:extLst>
              <a:ext uri="{FF2B5EF4-FFF2-40B4-BE49-F238E27FC236}">
                <a16:creationId xmlns:a16="http://schemas.microsoft.com/office/drawing/2014/main" id="{F64A63A9-4DA0-3743-BD02-8070FA207E8A}"/>
              </a:ext>
            </a:extLst>
          </p:cNvPr>
          <p:cNvSpPr/>
          <p:nvPr/>
        </p:nvSpPr>
        <p:spPr bwMode="auto">
          <a:xfrm>
            <a:off x="11202986" y="5897563"/>
            <a:ext cx="868089" cy="8113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12" name="Rectangle 5">
            <a:extLst>
              <a:ext uri="{FF2B5EF4-FFF2-40B4-BE49-F238E27FC236}">
                <a16:creationId xmlns:a16="http://schemas.microsoft.com/office/drawing/2014/main" id="{9FD87883-B693-0D4C-80EF-CAD37F41436D}"/>
              </a:ext>
            </a:extLst>
          </p:cNvPr>
          <p:cNvSpPr/>
          <p:nvPr/>
        </p:nvSpPr>
        <p:spPr bwMode="auto">
          <a:xfrm>
            <a:off x="268425" y="6248063"/>
            <a:ext cx="2926766" cy="4608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pic>
        <p:nvPicPr>
          <p:cNvPr id="6" name="Billede 5">
            <a:extLst>
              <a:ext uri="{FF2B5EF4-FFF2-40B4-BE49-F238E27FC236}">
                <a16:creationId xmlns:a16="http://schemas.microsoft.com/office/drawing/2014/main" id="{6A707859-3947-8947-8871-5EFCF02866DA}"/>
              </a:ext>
            </a:extLst>
          </p:cNvPr>
          <p:cNvPicPr>
            <a:picLocks noChangeAspect="1"/>
          </p:cNvPicPr>
          <p:nvPr/>
        </p:nvPicPr>
        <p:blipFill>
          <a:blip r:embed="rId3"/>
          <a:stretch>
            <a:fillRect/>
          </a:stretch>
        </p:blipFill>
        <p:spPr>
          <a:xfrm>
            <a:off x="315913" y="6011638"/>
            <a:ext cx="735693" cy="583171"/>
          </a:xfrm>
          <a:prstGeom prst="rect">
            <a:avLst/>
          </a:prstGeom>
        </p:spPr>
      </p:pic>
      <p:sp>
        <p:nvSpPr>
          <p:cNvPr id="21" name="Title 1">
            <a:extLst>
              <a:ext uri="{FF2B5EF4-FFF2-40B4-BE49-F238E27FC236}">
                <a16:creationId xmlns:a16="http://schemas.microsoft.com/office/drawing/2014/main" id="{1E94E725-9397-644E-8DCA-53F557CE2AA3}"/>
              </a:ext>
            </a:extLst>
          </p:cNvPr>
          <p:cNvSpPr>
            <a:spLocks noGrp="1"/>
          </p:cNvSpPr>
          <p:nvPr>
            <p:ph type="title"/>
          </p:nvPr>
        </p:nvSpPr>
        <p:spPr>
          <a:xfrm>
            <a:off x="315913" y="149225"/>
            <a:ext cx="9618662" cy="1309688"/>
          </a:xfrm>
        </p:spPr>
        <p:txBody>
          <a:bodyPr/>
          <a:lstStyle/>
          <a:p>
            <a:r>
              <a:rPr lang="en-US" dirty="0">
                <a:ea typeface="Garamond" charset="0"/>
                <a:cs typeface="Garamond" charset="0"/>
              </a:rPr>
              <a:t>MASTER trial, </a:t>
            </a:r>
            <a:br>
              <a:rPr lang="en-US" dirty="0">
                <a:ea typeface="Garamond" charset="0"/>
                <a:cs typeface="Garamond" charset="0"/>
              </a:rPr>
            </a:br>
            <a:r>
              <a:rPr lang="en-US" dirty="0">
                <a:ea typeface="Garamond" charset="0"/>
                <a:cs typeface="Garamond" charset="0"/>
              </a:rPr>
              <a:t>EXCLUSION</a:t>
            </a:r>
            <a:endParaRPr lang="en-US" dirty="0"/>
          </a:p>
        </p:txBody>
      </p:sp>
      <p:sp>
        <p:nvSpPr>
          <p:cNvPr id="14" name="Content Placeholder 2">
            <a:extLst>
              <a:ext uri="{FF2B5EF4-FFF2-40B4-BE49-F238E27FC236}">
                <a16:creationId xmlns:a16="http://schemas.microsoft.com/office/drawing/2014/main" id="{A9F13162-4A9D-1D42-85EA-4BD159DDE444}"/>
              </a:ext>
            </a:extLst>
          </p:cNvPr>
          <p:cNvSpPr>
            <a:spLocks noGrp="1"/>
          </p:cNvSpPr>
          <p:nvPr>
            <p:ph idx="1"/>
          </p:nvPr>
        </p:nvSpPr>
        <p:spPr>
          <a:xfrm>
            <a:off x="817010" y="1769898"/>
            <a:ext cx="10220325" cy="3937484"/>
          </a:xfrm>
        </p:spPr>
        <p:txBody>
          <a:bodyPr/>
          <a:lstStyle/>
          <a:p>
            <a:pPr marL="285750" lvl="0" indent="-285750">
              <a:buFont typeface="Arial" panose="020B0604020202020204" pitchFamily="34" charset="0"/>
              <a:buChar char="•"/>
            </a:pPr>
            <a:r>
              <a:rPr lang="en-US" sz="1700" dirty="0"/>
              <a:t>History of any prior (</a:t>
            </a:r>
            <a:r>
              <a:rPr lang="en-US" sz="1700" dirty="0" err="1"/>
              <a:t>ipsi</a:t>
            </a:r>
            <a:r>
              <a:rPr lang="en-US" sz="1700" dirty="0"/>
              <a:t>- and/or contralateral) invasive breast carcinoma.</a:t>
            </a:r>
            <a:endParaRPr lang="sv-SE" sz="1700" i="1" dirty="0"/>
          </a:p>
          <a:p>
            <a:pPr marL="285750" lvl="0" indent="-285750">
              <a:buFont typeface="Arial" panose="020B0604020202020204" pitchFamily="34" charset="0"/>
              <a:buChar char="•"/>
            </a:pPr>
            <a:r>
              <a:rPr lang="en-US" sz="1700" dirty="0"/>
              <a:t>Ongoing (prevalent) cholesterol-lowering therapy (statins, fibrates, ezetimibe, PCSK9 inhibitors). If so, the patient can be enrolled in the </a:t>
            </a:r>
            <a:r>
              <a:rPr lang="en-US" sz="1700" b="1" dirty="0"/>
              <a:t>observational arm</a:t>
            </a:r>
            <a:r>
              <a:rPr lang="en-US" sz="1700" dirty="0"/>
              <a:t>. </a:t>
            </a:r>
            <a:endParaRPr lang="sv-SE" sz="1700" i="1" dirty="0"/>
          </a:p>
          <a:p>
            <a:pPr marL="285750" lvl="0" indent="-285750">
              <a:buFont typeface="Arial" panose="020B0604020202020204" pitchFamily="34" charset="0"/>
              <a:buChar char="•"/>
            </a:pPr>
            <a:r>
              <a:rPr lang="en-US" sz="1700" dirty="0"/>
              <a:t>Evidence of hepatic dysfunction (alanine aminotransferase level more than three times the upper limit of the normal range) or renal dysfunction (creatine kinase level more than three times the upper limit of the normal range). </a:t>
            </a:r>
            <a:endParaRPr lang="sv-SE" sz="1700" i="1" dirty="0"/>
          </a:p>
          <a:p>
            <a:pPr marL="285750" lvl="0" indent="-285750">
              <a:buFont typeface="Arial" panose="020B0604020202020204" pitchFamily="34" charset="0"/>
              <a:buChar char="•"/>
            </a:pPr>
            <a:r>
              <a:rPr lang="en-US" sz="1700" dirty="0"/>
              <a:t>Predisposing factors for rhabdomyolysis</a:t>
            </a:r>
            <a:r>
              <a:rPr lang="en-GB" sz="1700" dirty="0"/>
              <a:t>, including hypothyroidism, reduced renal function, any muscle – or liver disease, or excessive alcohol consumption AND </a:t>
            </a:r>
            <a:r>
              <a:rPr lang="en-US" sz="1700" dirty="0"/>
              <a:t>creatine kinase (CK) measured to more than five times the upper limit (CK only measured in case of predisposing factors).</a:t>
            </a:r>
            <a:endParaRPr lang="sv-SE" sz="1700" i="1" dirty="0"/>
          </a:p>
          <a:p>
            <a:pPr marL="285750" lvl="0" indent="-285750">
              <a:buFont typeface="Arial" panose="020B0604020202020204" pitchFamily="34" charset="0"/>
              <a:buChar char="•"/>
            </a:pPr>
            <a:r>
              <a:rPr lang="en-US" sz="1700" dirty="0"/>
              <a:t>Current medication with potent CYP3A4-inhibitors (e.g. </a:t>
            </a:r>
            <a:r>
              <a:rPr lang="en-US" sz="1700" dirty="0" err="1"/>
              <a:t>ketokonazole</a:t>
            </a:r>
            <a:r>
              <a:rPr lang="en-US" sz="1700" dirty="0"/>
              <a:t>, erythromycin) or </a:t>
            </a:r>
            <a:r>
              <a:rPr lang="en-US" sz="1700" dirty="0" err="1"/>
              <a:t>gemfibrozile</a:t>
            </a:r>
            <a:r>
              <a:rPr lang="en-US" sz="1700" dirty="0"/>
              <a:t>, </a:t>
            </a:r>
            <a:r>
              <a:rPr lang="en-US" sz="1700" dirty="0" err="1"/>
              <a:t>cyclosporin</a:t>
            </a:r>
            <a:r>
              <a:rPr lang="en-US" sz="1700" dirty="0"/>
              <a:t> or danazol.</a:t>
            </a:r>
            <a:endParaRPr lang="sv-SE" sz="1700" i="1" dirty="0"/>
          </a:p>
          <a:p>
            <a:pPr marL="285750" lvl="0" indent="-285750">
              <a:buFont typeface="Arial" panose="020B0604020202020204" pitchFamily="34" charset="0"/>
              <a:buChar char="•"/>
            </a:pPr>
            <a:r>
              <a:rPr lang="en-US" sz="1700" dirty="0"/>
              <a:t>Pregnancy or breast-feeding.</a:t>
            </a:r>
            <a:endParaRPr lang="sv-SE" sz="1700" i="1" dirty="0"/>
          </a:p>
          <a:p>
            <a:pPr marL="285750" lvl="0" indent="-285750">
              <a:buFont typeface="Arial" panose="020B0604020202020204" pitchFamily="34" charset="0"/>
              <a:buChar char="•"/>
            </a:pPr>
            <a:r>
              <a:rPr lang="en-US" sz="1700" dirty="0"/>
              <a:t>Psychological, familial, sociological or geographical condition potentially hampering compliance with the study protocol and follow-up schedule; these conditions will be discussed with the patient before registration in the trial.</a:t>
            </a:r>
            <a:endParaRPr lang="sv-SE" sz="1700" i="1" dirty="0"/>
          </a:p>
          <a:p>
            <a:pPr marL="285750" lvl="0" indent="-285750">
              <a:buFont typeface="Arial" panose="020B0604020202020204" pitchFamily="34" charset="0"/>
              <a:buChar char="•"/>
            </a:pPr>
            <a:r>
              <a:rPr lang="en-US" sz="1700" dirty="0"/>
              <a:t>History of allergic reactions attributed to compounds of similar chemical or biological composition to atorvastatin.</a:t>
            </a:r>
            <a:endParaRPr lang="sv-SE" sz="1700" i="1" dirty="0"/>
          </a:p>
          <a:p>
            <a:endParaRPr lang="sv-SE" sz="1700" dirty="0"/>
          </a:p>
          <a:p>
            <a:r>
              <a:rPr lang="en-US" sz="1700" dirty="0"/>
              <a:t>.</a:t>
            </a:r>
            <a:endParaRPr lang="sv-SE" sz="1700" dirty="0"/>
          </a:p>
        </p:txBody>
      </p:sp>
    </p:spTree>
    <p:extLst>
      <p:ext uri="{BB962C8B-B14F-4D97-AF65-F5344CB8AC3E}">
        <p14:creationId xmlns:p14="http://schemas.microsoft.com/office/powerpoint/2010/main" val="4078427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11A6C254-4CA1-D547-B819-BE7D44148CDF}"/>
              </a:ext>
            </a:extLst>
          </p:cNvPr>
          <p:cNvPicPr>
            <a:picLocks noChangeAspect="1"/>
          </p:cNvPicPr>
          <p:nvPr/>
        </p:nvPicPr>
        <p:blipFill>
          <a:blip r:embed="rId2"/>
          <a:stretch>
            <a:fillRect/>
          </a:stretch>
        </p:blipFill>
        <p:spPr>
          <a:xfrm>
            <a:off x="10811121" y="173298"/>
            <a:ext cx="1050801" cy="1260961"/>
          </a:xfrm>
          <a:prstGeom prst="rect">
            <a:avLst/>
          </a:prstGeom>
        </p:spPr>
      </p:pic>
      <p:sp>
        <p:nvSpPr>
          <p:cNvPr id="4" name="Pladsholder til dato 3">
            <a:extLst>
              <a:ext uri="{FF2B5EF4-FFF2-40B4-BE49-F238E27FC236}">
                <a16:creationId xmlns:a16="http://schemas.microsoft.com/office/drawing/2014/main" id="{BCE303C1-E52E-F446-9983-8F8D31F0D027}"/>
              </a:ext>
            </a:extLst>
          </p:cNvPr>
          <p:cNvSpPr>
            <a:spLocks noGrp="1"/>
          </p:cNvSpPr>
          <p:nvPr>
            <p:ph type="dt" sz="half" idx="10"/>
          </p:nvPr>
        </p:nvSpPr>
        <p:spPr/>
        <p:txBody>
          <a:bodyPr/>
          <a:lstStyle/>
          <a:p>
            <a:fld id="{65EED500-3E0C-8E40-8A58-9DE04C83E25B}" type="datetime1">
              <a:rPr lang="da-DK" smtClean="0"/>
              <a:t>14.01.2021</a:t>
            </a:fld>
            <a:r>
              <a:rPr lang="da-DK"/>
              <a:t>02-11-2017</a:t>
            </a:r>
            <a:endParaRPr lang="da-DK" dirty="0"/>
          </a:p>
        </p:txBody>
      </p:sp>
      <p:sp>
        <p:nvSpPr>
          <p:cNvPr id="7" name="Rectangle 5">
            <a:extLst>
              <a:ext uri="{FF2B5EF4-FFF2-40B4-BE49-F238E27FC236}">
                <a16:creationId xmlns:a16="http://schemas.microsoft.com/office/drawing/2014/main" id="{C0FC30B3-E395-F54C-B7E6-4DBEA788FA25}"/>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8" name="Rectangle 5">
            <a:extLst>
              <a:ext uri="{FF2B5EF4-FFF2-40B4-BE49-F238E27FC236}">
                <a16:creationId xmlns:a16="http://schemas.microsoft.com/office/drawing/2014/main" id="{F64A63A9-4DA0-3743-BD02-8070FA207E8A}"/>
              </a:ext>
            </a:extLst>
          </p:cNvPr>
          <p:cNvSpPr/>
          <p:nvPr/>
        </p:nvSpPr>
        <p:spPr bwMode="auto">
          <a:xfrm>
            <a:off x="11202986" y="5897563"/>
            <a:ext cx="868089" cy="8113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12" name="Rectangle 5">
            <a:extLst>
              <a:ext uri="{FF2B5EF4-FFF2-40B4-BE49-F238E27FC236}">
                <a16:creationId xmlns:a16="http://schemas.microsoft.com/office/drawing/2014/main" id="{9FD87883-B693-0D4C-80EF-CAD37F41436D}"/>
              </a:ext>
            </a:extLst>
          </p:cNvPr>
          <p:cNvSpPr/>
          <p:nvPr/>
        </p:nvSpPr>
        <p:spPr bwMode="auto">
          <a:xfrm>
            <a:off x="268425" y="6248063"/>
            <a:ext cx="2926766" cy="4608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pic>
        <p:nvPicPr>
          <p:cNvPr id="6" name="Billede 5">
            <a:extLst>
              <a:ext uri="{FF2B5EF4-FFF2-40B4-BE49-F238E27FC236}">
                <a16:creationId xmlns:a16="http://schemas.microsoft.com/office/drawing/2014/main" id="{6A707859-3947-8947-8871-5EFCF02866DA}"/>
              </a:ext>
            </a:extLst>
          </p:cNvPr>
          <p:cNvPicPr>
            <a:picLocks noChangeAspect="1"/>
          </p:cNvPicPr>
          <p:nvPr/>
        </p:nvPicPr>
        <p:blipFill>
          <a:blip r:embed="rId3"/>
          <a:stretch>
            <a:fillRect/>
          </a:stretch>
        </p:blipFill>
        <p:spPr>
          <a:xfrm>
            <a:off x="315913" y="6011638"/>
            <a:ext cx="735693" cy="583171"/>
          </a:xfrm>
          <a:prstGeom prst="rect">
            <a:avLst/>
          </a:prstGeom>
        </p:spPr>
      </p:pic>
      <p:sp>
        <p:nvSpPr>
          <p:cNvPr id="21" name="Title 1">
            <a:extLst>
              <a:ext uri="{FF2B5EF4-FFF2-40B4-BE49-F238E27FC236}">
                <a16:creationId xmlns:a16="http://schemas.microsoft.com/office/drawing/2014/main" id="{1E94E725-9397-644E-8DCA-53F557CE2AA3}"/>
              </a:ext>
            </a:extLst>
          </p:cNvPr>
          <p:cNvSpPr>
            <a:spLocks noGrp="1"/>
          </p:cNvSpPr>
          <p:nvPr>
            <p:ph type="title"/>
          </p:nvPr>
        </p:nvSpPr>
        <p:spPr>
          <a:xfrm>
            <a:off x="315913" y="149225"/>
            <a:ext cx="9618662" cy="1309688"/>
          </a:xfrm>
        </p:spPr>
        <p:txBody>
          <a:bodyPr/>
          <a:lstStyle/>
          <a:p>
            <a:r>
              <a:rPr lang="en-US" dirty="0">
                <a:ea typeface="Garamond" charset="0"/>
                <a:cs typeface="Garamond" charset="0"/>
              </a:rPr>
              <a:t>MASTER trial,</a:t>
            </a:r>
            <a:br>
              <a:rPr lang="en-US" dirty="0">
                <a:ea typeface="Garamond" charset="0"/>
                <a:cs typeface="Garamond" charset="0"/>
              </a:rPr>
            </a:br>
            <a:r>
              <a:rPr lang="en-US" dirty="0">
                <a:ea typeface="Garamond" charset="0"/>
                <a:cs typeface="Garamond" charset="0"/>
              </a:rPr>
              <a:t>STUDY DRUG DURATION</a:t>
            </a:r>
            <a:endParaRPr lang="en-US" dirty="0"/>
          </a:p>
        </p:txBody>
      </p:sp>
      <p:graphicFrame>
        <p:nvGraphicFramePr>
          <p:cNvPr id="2" name="Tabel 1">
            <a:extLst>
              <a:ext uri="{FF2B5EF4-FFF2-40B4-BE49-F238E27FC236}">
                <a16:creationId xmlns:a16="http://schemas.microsoft.com/office/drawing/2014/main" id="{CB750086-D4EE-004C-8B24-A74BD9F683A5}"/>
              </a:ext>
            </a:extLst>
          </p:cNvPr>
          <p:cNvGraphicFramePr>
            <a:graphicFrameLocks noGrp="1"/>
          </p:cNvGraphicFramePr>
          <p:nvPr>
            <p:extLst>
              <p:ext uri="{D42A27DB-BD31-4B8C-83A1-F6EECF244321}">
                <p14:modId xmlns:p14="http://schemas.microsoft.com/office/powerpoint/2010/main" val="153866729"/>
              </p:ext>
            </p:extLst>
          </p:nvPr>
        </p:nvGraphicFramePr>
        <p:xfrm>
          <a:off x="1584324" y="1842321"/>
          <a:ext cx="9618662" cy="4721987"/>
        </p:xfrm>
        <a:graphic>
          <a:graphicData uri="http://schemas.openxmlformats.org/drawingml/2006/table">
            <a:tbl>
              <a:tblPr firstRow="1" firstCol="1" bandRow="1">
                <a:tableStyleId>{5C22544A-7EE6-4342-B048-85BDC9FD1C3A}</a:tableStyleId>
              </a:tblPr>
              <a:tblGrid>
                <a:gridCol w="9618662">
                  <a:extLst>
                    <a:ext uri="{9D8B030D-6E8A-4147-A177-3AD203B41FA5}">
                      <a16:colId xmlns:a16="http://schemas.microsoft.com/office/drawing/2014/main" val="2321613429"/>
                    </a:ext>
                  </a:extLst>
                </a:gridCol>
              </a:tblGrid>
              <a:tr h="4013345">
                <a:tc>
                  <a:txBody>
                    <a:bodyPr/>
                    <a:lstStyle/>
                    <a:p>
                      <a:pPr algn="just">
                        <a:lnSpc>
                          <a:spcPct val="115000"/>
                        </a:lnSpc>
                        <a:spcAft>
                          <a:spcPts val="600"/>
                        </a:spcAft>
                        <a:tabLst>
                          <a:tab pos="226695" algn="l"/>
                          <a:tab pos="226695" algn="l"/>
                        </a:tabLst>
                      </a:pPr>
                      <a:r>
                        <a:rPr lang="en-US" sz="2200" dirty="0">
                          <a:effectLst/>
                        </a:rPr>
                        <a:t>All patients will receive STUDY MEDICATION (atorvastatin or placebo) for two years. </a:t>
                      </a:r>
                      <a:endParaRPr lang="da-SE" sz="2200" dirty="0">
                        <a:effectLst/>
                      </a:endParaRPr>
                    </a:p>
                    <a:p>
                      <a:pPr algn="just">
                        <a:lnSpc>
                          <a:spcPct val="115000"/>
                        </a:lnSpc>
                        <a:spcAft>
                          <a:spcPts val="600"/>
                        </a:spcAft>
                        <a:tabLst>
                          <a:tab pos="226695" algn="l"/>
                          <a:tab pos="226695" algn="l"/>
                        </a:tabLst>
                      </a:pPr>
                      <a:r>
                        <a:rPr lang="en-US" sz="2200" u="none" dirty="0">
                          <a:effectLst/>
                        </a:rPr>
                        <a:t>STUDY MEDICATION will be discontinued if:</a:t>
                      </a:r>
                      <a:endParaRPr lang="da-SE" sz="2200" u="none" dirty="0">
                        <a:effectLst/>
                      </a:endParaRPr>
                    </a:p>
                    <a:p>
                      <a:pPr marL="342900" lvl="0" indent="-342900" algn="just">
                        <a:lnSpc>
                          <a:spcPct val="115000"/>
                        </a:lnSpc>
                        <a:spcAft>
                          <a:spcPts val="0"/>
                        </a:spcAft>
                        <a:buFont typeface="+mj-lt"/>
                        <a:buAutoNum type="arabicPeriod"/>
                        <a:tabLst>
                          <a:tab pos="226695" algn="l"/>
                        </a:tabLst>
                      </a:pPr>
                      <a:r>
                        <a:rPr lang="en-AU" sz="2200" b="0" dirty="0">
                          <a:effectLst/>
                        </a:rPr>
                        <a:t>There are any SAFETY concerns.</a:t>
                      </a:r>
                      <a:endParaRPr lang="da-SE" sz="2200" b="0" dirty="0">
                        <a:effectLst/>
                      </a:endParaRPr>
                    </a:p>
                    <a:p>
                      <a:pPr marL="342900" lvl="0" indent="-342900" algn="just">
                        <a:lnSpc>
                          <a:spcPct val="115000"/>
                        </a:lnSpc>
                        <a:spcAft>
                          <a:spcPts val="0"/>
                        </a:spcAft>
                        <a:buFont typeface="+mj-lt"/>
                        <a:buAutoNum type="arabicPeriod"/>
                        <a:tabLst>
                          <a:tab pos="226695" algn="l"/>
                        </a:tabLst>
                      </a:pPr>
                      <a:r>
                        <a:rPr lang="en-AU" sz="2200" b="0" dirty="0">
                          <a:effectLst/>
                        </a:rPr>
                        <a:t>Cholesterol-lowering therapy becomes clinically indicated.</a:t>
                      </a:r>
                      <a:endParaRPr lang="da-SE" sz="2200" b="0" dirty="0">
                        <a:effectLst/>
                      </a:endParaRPr>
                    </a:p>
                    <a:p>
                      <a:pPr marL="342900" lvl="0" indent="-342900" algn="just">
                        <a:lnSpc>
                          <a:spcPct val="115000"/>
                        </a:lnSpc>
                        <a:spcAft>
                          <a:spcPts val="0"/>
                        </a:spcAft>
                        <a:buFont typeface="+mj-lt"/>
                        <a:buAutoNum type="arabicPeriod"/>
                        <a:tabLst>
                          <a:tab pos="226695" algn="l"/>
                        </a:tabLst>
                      </a:pPr>
                      <a:r>
                        <a:rPr lang="en-US" sz="2200" b="0" dirty="0">
                          <a:effectLst/>
                        </a:rPr>
                        <a:t>Discontinuation is requested by the participant and/or her treating physician.</a:t>
                      </a:r>
                      <a:endParaRPr lang="da-SE" sz="2200" b="0" dirty="0">
                        <a:effectLst/>
                      </a:endParaRPr>
                    </a:p>
                    <a:p>
                      <a:pPr marL="342900" lvl="0" indent="-342900" algn="just">
                        <a:lnSpc>
                          <a:spcPct val="115000"/>
                        </a:lnSpc>
                        <a:spcAft>
                          <a:spcPts val="0"/>
                        </a:spcAft>
                        <a:buFont typeface="+mj-lt"/>
                        <a:buAutoNum type="arabicPeriod"/>
                        <a:tabLst>
                          <a:tab pos="226695" algn="l"/>
                        </a:tabLst>
                      </a:pPr>
                      <a:r>
                        <a:rPr lang="en-US" sz="2200" b="0" dirty="0">
                          <a:effectLst/>
                        </a:rPr>
                        <a:t>In case of an incident breast cancer event (any invasive breast cancer, including local/regional, contralateral or distant recurrence).</a:t>
                      </a:r>
                      <a:endParaRPr lang="da-SE" sz="2200" b="0" dirty="0">
                        <a:effectLst/>
                      </a:endParaRPr>
                    </a:p>
                    <a:p>
                      <a:pPr marL="304800" indent="-228600" algn="just">
                        <a:lnSpc>
                          <a:spcPct val="115000"/>
                        </a:lnSpc>
                        <a:spcAft>
                          <a:spcPts val="0"/>
                        </a:spcAft>
                        <a:tabLst>
                          <a:tab pos="304800" algn="l"/>
                          <a:tab pos="457200" algn="l"/>
                        </a:tabLst>
                      </a:pPr>
                      <a:r>
                        <a:rPr lang="en-US" sz="2200" b="0" dirty="0">
                          <a:effectLst/>
                        </a:rPr>
                        <a:t>Atorvastatin is a well-documented drug prescribed for continuous use over several years and the appearance of other illnesses would not indicate discontinuation of atorvastatin.</a:t>
                      </a:r>
                      <a:endParaRPr lang="da-SE" sz="2200" b="0" dirty="0">
                        <a:effectLst/>
                      </a:endParaRPr>
                    </a:p>
                    <a:p>
                      <a:pPr marL="304800" indent="-228600" algn="just">
                        <a:lnSpc>
                          <a:spcPct val="115000"/>
                        </a:lnSpc>
                        <a:spcAft>
                          <a:spcPts val="0"/>
                        </a:spcAft>
                        <a:tabLst>
                          <a:tab pos="304800" algn="l"/>
                          <a:tab pos="457200" algn="l"/>
                        </a:tabLst>
                      </a:pPr>
                      <a:r>
                        <a:rPr lang="en-US" sz="2000" dirty="0">
                          <a:effectLst/>
                        </a:rPr>
                        <a:t> </a:t>
                      </a:r>
                      <a:endParaRPr lang="da-SE" sz="2000" i="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14526183"/>
                  </a:ext>
                </a:extLst>
              </a:tr>
            </a:tbl>
          </a:graphicData>
        </a:graphic>
      </p:graphicFrame>
    </p:spTree>
    <p:extLst>
      <p:ext uri="{BB962C8B-B14F-4D97-AF65-F5344CB8AC3E}">
        <p14:creationId xmlns:p14="http://schemas.microsoft.com/office/powerpoint/2010/main" val="1403930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11A6C254-4CA1-D547-B819-BE7D44148CDF}"/>
              </a:ext>
            </a:extLst>
          </p:cNvPr>
          <p:cNvPicPr>
            <a:picLocks noChangeAspect="1"/>
          </p:cNvPicPr>
          <p:nvPr/>
        </p:nvPicPr>
        <p:blipFill>
          <a:blip r:embed="rId2"/>
          <a:stretch>
            <a:fillRect/>
          </a:stretch>
        </p:blipFill>
        <p:spPr>
          <a:xfrm>
            <a:off x="10811121" y="173298"/>
            <a:ext cx="1050801" cy="1260961"/>
          </a:xfrm>
          <a:prstGeom prst="rect">
            <a:avLst/>
          </a:prstGeom>
        </p:spPr>
      </p:pic>
      <p:sp>
        <p:nvSpPr>
          <p:cNvPr id="4" name="Pladsholder til dato 3">
            <a:extLst>
              <a:ext uri="{FF2B5EF4-FFF2-40B4-BE49-F238E27FC236}">
                <a16:creationId xmlns:a16="http://schemas.microsoft.com/office/drawing/2014/main" id="{BCE303C1-E52E-F446-9983-8F8D31F0D027}"/>
              </a:ext>
            </a:extLst>
          </p:cNvPr>
          <p:cNvSpPr>
            <a:spLocks noGrp="1"/>
          </p:cNvSpPr>
          <p:nvPr>
            <p:ph type="dt" sz="half" idx="10"/>
          </p:nvPr>
        </p:nvSpPr>
        <p:spPr/>
        <p:txBody>
          <a:bodyPr/>
          <a:lstStyle/>
          <a:p>
            <a:fld id="{65EED500-3E0C-8E40-8A58-9DE04C83E25B}" type="datetime1">
              <a:rPr lang="da-DK" smtClean="0"/>
              <a:t>14.01.2021</a:t>
            </a:fld>
            <a:r>
              <a:rPr lang="da-DK"/>
              <a:t>02-11-2017</a:t>
            </a:r>
            <a:endParaRPr lang="da-DK" dirty="0"/>
          </a:p>
        </p:txBody>
      </p:sp>
      <p:sp>
        <p:nvSpPr>
          <p:cNvPr id="7" name="Rectangle 5">
            <a:extLst>
              <a:ext uri="{FF2B5EF4-FFF2-40B4-BE49-F238E27FC236}">
                <a16:creationId xmlns:a16="http://schemas.microsoft.com/office/drawing/2014/main" id="{C0FC30B3-E395-F54C-B7E6-4DBEA788FA25}"/>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8" name="Rectangle 5">
            <a:extLst>
              <a:ext uri="{FF2B5EF4-FFF2-40B4-BE49-F238E27FC236}">
                <a16:creationId xmlns:a16="http://schemas.microsoft.com/office/drawing/2014/main" id="{F64A63A9-4DA0-3743-BD02-8070FA207E8A}"/>
              </a:ext>
            </a:extLst>
          </p:cNvPr>
          <p:cNvSpPr/>
          <p:nvPr/>
        </p:nvSpPr>
        <p:spPr bwMode="auto">
          <a:xfrm>
            <a:off x="11202986" y="5897563"/>
            <a:ext cx="868089" cy="8113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12" name="Rectangle 5">
            <a:extLst>
              <a:ext uri="{FF2B5EF4-FFF2-40B4-BE49-F238E27FC236}">
                <a16:creationId xmlns:a16="http://schemas.microsoft.com/office/drawing/2014/main" id="{9FD87883-B693-0D4C-80EF-CAD37F41436D}"/>
              </a:ext>
            </a:extLst>
          </p:cNvPr>
          <p:cNvSpPr/>
          <p:nvPr/>
        </p:nvSpPr>
        <p:spPr bwMode="auto">
          <a:xfrm>
            <a:off x="268425" y="6248063"/>
            <a:ext cx="2926766" cy="4608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pic>
        <p:nvPicPr>
          <p:cNvPr id="6" name="Billede 5">
            <a:extLst>
              <a:ext uri="{FF2B5EF4-FFF2-40B4-BE49-F238E27FC236}">
                <a16:creationId xmlns:a16="http://schemas.microsoft.com/office/drawing/2014/main" id="{6A707859-3947-8947-8871-5EFCF02866DA}"/>
              </a:ext>
            </a:extLst>
          </p:cNvPr>
          <p:cNvPicPr>
            <a:picLocks noChangeAspect="1"/>
          </p:cNvPicPr>
          <p:nvPr/>
        </p:nvPicPr>
        <p:blipFill>
          <a:blip r:embed="rId3"/>
          <a:stretch>
            <a:fillRect/>
          </a:stretch>
        </p:blipFill>
        <p:spPr>
          <a:xfrm>
            <a:off x="315913" y="6011638"/>
            <a:ext cx="735693" cy="583171"/>
          </a:xfrm>
          <a:prstGeom prst="rect">
            <a:avLst/>
          </a:prstGeom>
        </p:spPr>
      </p:pic>
      <p:sp>
        <p:nvSpPr>
          <p:cNvPr id="21" name="Title 1">
            <a:extLst>
              <a:ext uri="{FF2B5EF4-FFF2-40B4-BE49-F238E27FC236}">
                <a16:creationId xmlns:a16="http://schemas.microsoft.com/office/drawing/2014/main" id="{1E94E725-9397-644E-8DCA-53F557CE2AA3}"/>
              </a:ext>
            </a:extLst>
          </p:cNvPr>
          <p:cNvSpPr>
            <a:spLocks noGrp="1"/>
          </p:cNvSpPr>
          <p:nvPr>
            <p:ph type="title"/>
          </p:nvPr>
        </p:nvSpPr>
        <p:spPr>
          <a:xfrm>
            <a:off x="315913" y="149225"/>
            <a:ext cx="9618662" cy="1309688"/>
          </a:xfrm>
        </p:spPr>
        <p:txBody>
          <a:bodyPr/>
          <a:lstStyle/>
          <a:p>
            <a:r>
              <a:rPr lang="en-US" dirty="0">
                <a:ea typeface="Garamond" charset="0"/>
                <a:cs typeface="Garamond" charset="0"/>
              </a:rPr>
              <a:t>MASTER trial,</a:t>
            </a:r>
            <a:br>
              <a:rPr lang="en-US" dirty="0">
                <a:ea typeface="Garamond" charset="0"/>
                <a:cs typeface="Garamond" charset="0"/>
              </a:rPr>
            </a:br>
            <a:r>
              <a:rPr lang="en-US" dirty="0">
                <a:ea typeface="Garamond" charset="0"/>
                <a:cs typeface="Garamond" charset="0"/>
              </a:rPr>
              <a:t>CLINICAL EFFICACY EVALUATION</a:t>
            </a:r>
            <a:endParaRPr lang="en-US" dirty="0"/>
          </a:p>
        </p:txBody>
      </p:sp>
      <p:graphicFrame>
        <p:nvGraphicFramePr>
          <p:cNvPr id="3" name="Tabel 2">
            <a:extLst>
              <a:ext uri="{FF2B5EF4-FFF2-40B4-BE49-F238E27FC236}">
                <a16:creationId xmlns:a16="http://schemas.microsoft.com/office/drawing/2014/main" id="{FDCEAE4F-B13F-0E48-87A3-62FFC5E8F50D}"/>
              </a:ext>
            </a:extLst>
          </p:cNvPr>
          <p:cNvGraphicFramePr>
            <a:graphicFrameLocks noGrp="1"/>
          </p:cNvGraphicFramePr>
          <p:nvPr>
            <p:extLst>
              <p:ext uri="{D42A27DB-BD31-4B8C-83A1-F6EECF244321}">
                <p14:modId xmlns:p14="http://schemas.microsoft.com/office/powerpoint/2010/main" val="1408522706"/>
              </p:ext>
            </p:extLst>
          </p:nvPr>
        </p:nvGraphicFramePr>
        <p:xfrm>
          <a:off x="117750" y="1844825"/>
          <a:ext cx="11953325" cy="4464495"/>
        </p:xfrm>
        <a:graphic>
          <a:graphicData uri="http://schemas.openxmlformats.org/drawingml/2006/table">
            <a:tbl>
              <a:tblPr firstRow="1" firstCol="1" bandRow="1">
                <a:tableStyleId>{5C22544A-7EE6-4342-B048-85BDC9FD1C3A}</a:tableStyleId>
              </a:tblPr>
              <a:tblGrid>
                <a:gridCol w="11953325">
                  <a:extLst>
                    <a:ext uri="{9D8B030D-6E8A-4147-A177-3AD203B41FA5}">
                      <a16:colId xmlns:a16="http://schemas.microsoft.com/office/drawing/2014/main" val="49791200"/>
                    </a:ext>
                  </a:extLst>
                </a:gridCol>
              </a:tblGrid>
              <a:tr h="4464495">
                <a:tc>
                  <a:txBody>
                    <a:bodyPr/>
                    <a:lstStyle/>
                    <a:p>
                      <a:pPr algn="just">
                        <a:lnSpc>
                          <a:spcPct val="115000"/>
                        </a:lnSpc>
                        <a:spcAft>
                          <a:spcPts val="600"/>
                        </a:spcAft>
                        <a:tabLst>
                          <a:tab pos="226695" algn="l"/>
                        </a:tabLst>
                      </a:pPr>
                      <a:r>
                        <a:rPr lang="en-US" sz="2000" u="sng" dirty="0">
                          <a:effectLst/>
                        </a:rPr>
                        <a:t>IDFS, defined as the time from randomization until the date of the 1</a:t>
                      </a:r>
                      <a:r>
                        <a:rPr lang="en-US" sz="2000" u="sng" baseline="30000" dirty="0">
                          <a:effectLst/>
                        </a:rPr>
                        <a:t>st</a:t>
                      </a:r>
                      <a:r>
                        <a:rPr lang="en-US" sz="2000" u="sng" dirty="0">
                          <a:effectLst/>
                        </a:rPr>
                        <a:t> occurrence of one of the following events:</a:t>
                      </a:r>
                      <a:endParaRPr lang="da-SE" sz="2000" u="sng" dirty="0">
                        <a:effectLst/>
                      </a:endParaRPr>
                    </a:p>
                    <a:p>
                      <a:pPr algn="just">
                        <a:lnSpc>
                          <a:spcPct val="115000"/>
                        </a:lnSpc>
                        <a:spcAft>
                          <a:spcPts val="0"/>
                        </a:spcAft>
                        <a:tabLst>
                          <a:tab pos="226695" algn="l"/>
                          <a:tab pos="828040" algn="l"/>
                        </a:tabLst>
                      </a:pPr>
                      <a:r>
                        <a:rPr lang="en-US" sz="2000" dirty="0">
                          <a:effectLst/>
                        </a:rPr>
                        <a:t>• Ipsilateral invasive breast tumor recurrence: </a:t>
                      </a:r>
                    </a:p>
                    <a:p>
                      <a:pPr algn="just">
                        <a:lnSpc>
                          <a:spcPct val="115000"/>
                        </a:lnSpc>
                        <a:spcAft>
                          <a:spcPts val="0"/>
                        </a:spcAft>
                        <a:tabLst>
                          <a:tab pos="226695" algn="l"/>
                          <a:tab pos="828040" algn="l"/>
                        </a:tabLst>
                      </a:pPr>
                      <a:r>
                        <a:rPr lang="en-US" sz="2000" b="0" dirty="0">
                          <a:effectLst/>
                        </a:rPr>
                        <a:t>invasive breast cancer involving the same breast parenchyma as the original primary</a:t>
                      </a:r>
                      <a:endParaRPr lang="da-SE" sz="2000" b="0" dirty="0">
                        <a:effectLst/>
                      </a:endParaRPr>
                    </a:p>
                    <a:p>
                      <a:pPr algn="just">
                        <a:lnSpc>
                          <a:spcPct val="115000"/>
                        </a:lnSpc>
                        <a:spcAft>
                          <a:spcPts val="0"/>
                        </a:spcAft>
                        <a:tabLst>
                          <a:tab pos="226695" algn="l"/>
                          <a:tab pos="828040" algn="l"/>
                        </a:tabLst>
                      </a:pPr>
                      <a:r>
                        <a:rPr lang="en-US" sz="2000" dirty="0">
                          <a:effectLst/>
                        </a:rPr>
                        <a:t>• Regional invasive breast cancer recurrence: </a:t>
                      </a:r>
                    </a:p>
                    <a:p>
                      <a:pPr algn="just">
                        <a:lnSpc>
                          <a:spcPct val="115000"/>
                        </a:lnSpc>
                        <a:spcAft>
                          <a:spcPts val="0"/>
                        </a:spcAft>
                        <a:tabLst>
                          <a:tab pos="226695" algn="l"/>
                          <a:tab pos="828040" algn="l"/>
                        </a:tabLst>
                      </a:pPr>
                      <a:r>
                        <a:rPr lang="en-US" sz="2000" b="0" dirty="0">
                          <a:effectLst/>
                        </a:rPr>
                        <a:t>Invasive breast cancer in the axilla, regional lymph nodes, chest wall, and skin of the ipsilateral breast</a:t>
                      </a:r>
                      <a:endParaRPr lang="da-SE" sz="2000" b="0" dirty="0">
                        <a:effectLst/>
                      </a:endParaRPr>
                    </a:p>
                    <a:p>
                      <a:pPr algn="just">
                        <a:lnSpc>
                          <a:spcPct val="115000"/>
                        </a:lnSpc>
                        <a:spcAft>
                          <a:spcPts val="0"/>
                        </a:spcAft>
                        <a:tabLst>
                          <a:tab pos="226695" algn="l"/>
                          <a:tab pos="828040" algn="l"/>
                        </a:tabLst>
                      </a:pPr>
                      <a:r>
                        <a:rPr lang="en-US" sz="2000" dirty="0">
                          <a:effectLst/>
                        </a:rPr>
                        <a:t>• Distant recurrence: </a:t>
                      </a:r>
                    </a:p>
                    <a:p>
                      <a:pPr algn="just">
                        <a:lnSpc>
                          <a:spcPct val="115000"/>
                        </a:lnSpc>
                        <a:spcAft>
                          <a:spcPts val="0"/>
                        </a:spcAft>
                        <a:tabLst>
                          <a:tab pos="226695" algn="l"/>
                          <a:tab pos="828040" algn="l"/>
                        </a:tabLst>
                      </a:pPr>
                      <a:r>
                        <a:rPr lang="en-US" sz="2000" b="0" dirty="0">
                          <a:effectLst/>
                        </a:rPr>
                        <a:t>Metastatic disease-breast cancer that has either been biopsy confirmed or clinically diagnosed as recurrent</a:t>
                      </a:r>
                      <a:endParaRPr lang="da-SE" sz="2000" b="0" dirty="0">
                        <a:effectLst/>
                      </a:endParaRPr>
                    </a:p>
                    <a:p>
                      <a:pPr algn="just">
                        <a:lnSpc>
                          <a:spcPct val="115000"/>
                        </a:lnSpc>
                        <a:spcAft>
                          <a:spcPts val="0"/>
                        </a:spcAft>
                        <a:tabLst>
                          <a:tab pos="226695" algn="l"/>
                          <a:tab pos="828040" algn="l"/>
                        </a:tabLst>
                      </a:pPr>
                      <a:r>
                        <a:rPr lang="en-US" sz="2000" b="0" dirty="0">
                          <a:effectLst/>
                        </a:rPr>
                        <a:t>invasive breast cancer</a:t>
                      </a:r>
                      <a:endParaRPr lang="da-SE" sz="2000" b="0" dirty="0">
                        <a:effectLst/>
                      </a:endParaRPr>
                    </a:p>
                    <a:p>
                      <a:pPr algn="just">
                        <a:lnSpc>
                          <a:spcPct val="115000"/>
                        </a:lnSpc>
                        <a:spcAft>
                          <a:spcPts val="0"/>
                        </a:spcAft>
                        <a:tabLst>
                          <a:tab pos="226695" algn="l"/>
                          <a:tab pos="828040" algn="l"/>
                        </a:tabLst>
                      </a:pPr>
                      <a:r>
                        <a:rPr lang="en-US" sz="2000" dirty="0">
                          <a:effectLst/>
                        </a:rPr>
                        <a:t>• Death attributable to any cause, including breast cancer, non-breast cancer, or unknown cause</a:t>
                      </a:r>
                      <a:endParaRPr lang="da-SE" sz="2000" dirty="0">
                        <a:effectLst/>
                      </a:endParaRPr>
                    </a:p>
                    <a:p>
                      <a:pPr algn="just">
                        <a:lnSpc>
                          <a:spcPct val="115000"/>
                        </a:lnSpc>
                        <a:spcAft>
                          <a:spcPts val="0"/>
                        </a:spcAft>
                        <a:tabLst>
                          <a:tab pos="226695" algn="l"/>
                          <a:tab pos="828040" algn="l"/>
                        </a:tabLst>
                      </a:pPr>
                      <a:r>
                        <a:rPr lang="en-US" sz="2000" dirty="0">
                          <a:effectLst/>
                        </a:rPr>
                        <a:t>• Contralateral invasive breast cancer</a:t>
                      </a:r>
                      <a:endParaRPr lang="da-SE" sz="2000" dirty="0">
                        <a:effectLst/>
                      </a:endParaRPr>
                    </a:p>
                    <a:p>
                      <a:pPr marL="342900" lvl="0" indent="-342900" algn="just">
                        <a:lnSpc>
                          <a:spcPct val="115000"/>
                        </a:lnSpc>
                        <a:spcAft>
                          <a:spcPts val="0"/>
                        </a:spcAft>
                        <a:buFont typeface="Symbol" pitchFamily="2" charset="2"/>
                        <a:buChar char=""/>
                      </a:pPr>
                      <a:r>
                        <a:rPr lang="en-US" sz="2000" dirty="0">
                          <a:effectLst/>
                        </a:rPr>
                        <a:t>Second primary non-breast invasive cancer</a:t>
                      </a:r>
                      <a:endParaRPr lang="da-SE" sz="2000" dirty="0">
                        <a:effectLst/>
                      </a:endParaRPr>
                    </a:p>
                    <a:p>
                      <a:pPr algn="just">
                        <a:lnSpc>
                          <a:spcPct val="115000"/>
                        </a:lnSpc>
                        <a:spcAft>
                          <a:spcPts val="0"/>
                        </a:spcAft>
                        <a:tabLst>
                          <a:tab pos="226695" algn="l"/>
                          <a:tab pos="828040" algn="l"/>
                        </a:tabLst>
                      </a:pPr>
                      <a:r>
                        <a:rPr lang="en-US" sz="2000" dirty="0">
                          <a:effectLst/>
                        </a:rPr>
                        <a:t> </a:t>
                      </a:r>
                      <a:endParaRPr lang="da-SE" sz="2000" dirty="0">
                        <a:effectLst/>
                        <a:latin typeface="Times New Roman" panose="02020603050405020304" pitchFamily="18" charset="0"/>
                        <a:ea typeface="Times New Roman" panose="02020603050405020304" pitchFamily="18" charset="0"/>
                      </a:endParaRPr>
                    </a:p>
                  </a:txBody>
                  <a:tcPr marL="68580" marR="68580" marT="0" marB="0">
                    <a:solidFill>
                      <a:schemeClr val="accent5"/>
                    </a:solidFill>
                  </a:tcPr>
                </a:tc>
                <a:extLst>
                  <a:ext uri="{0D108BD9-81ED-4DB2-BD59-A6C34878D82A}">
                    <a16:rowId xmlns:a16="http://schemas.microsoft.com/office/drawing/2014/main" val="2515691217"/>
                  </a:ext>
                </a:extLst>
              </a:tr>
            </a:tbl>
          </a:graphicData>
        </a:graphic>
      </p:graphicFrame>
    </p:spTree>
    <p:extLst>
      <p:ext uri="{BB962C8B-B14F-4D97-AF65-F5344CB8AC3E}">
        <p14:creationId xmlns:p14="http://schemas.microsoft.com/office/powerpoint/2010/main" val="1950228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2C766D04-3C85-6341-90E8-433A2F473759}"/>
              </a:ext>
            </a:extLst>
          </p:cNvPr>
          <p:cNvSpPr>
            <a:spLocks noGrp="1"/>
          </p:cNvSpPr>
          <p:nvPr>
            <p:ph type="dt" sz="half" idx="10"/>
          </p:nvPr>
        </p:nvSpPr>
        <p:spPr/>
        <p:txBody>
          <a:bodyPr/>
          <a:lstStyle/>
          <a:p>
            <a:fld id="{0F8A236C-DCD5-3049-B940-E5A8825BAE8D}" type="datetime1">
              <a:rPr lang="da-DK" smtClean="0"/>
              <a:t>14.01.2021</a:t>
            </a:fld>
            <a:r>
              <a:rPr lang="da-DK"/>
              <a:t>02-11-2017</a:t>
            </a:r>
            <a:endParaRPr lang="da-DK" dirty="0"/>
          </a:p>
        </p:txBody>
      </p:sp>
      <p:graphicFrame>
        <p:nvGraphicFramePr>
          <p:cNvPr id="3" name="Tabel 2">
            <a:extLst>
              <a:ext uri="{FF2B5EF4-FFF2-40B4-BE49-F238E27FC236}">
                <a16:creationId xmlns:a16="http://schemas.microsoft.com/office/drawing/2014/main" id="{C72F3439-5B36-ED4E-BAEF-8CF23E201B7D}"/>
              </a:ext>
            </a:extLst>
          </p:cNvPr>
          <p:cNvGraphicFramePr>
            <a:graphicFrameLocks noGrp="1"/>
          </p:cNvGraphicFramePr>
          <p:nvPr>
            <p:extLst>
              <p:ext uri="{D42A27DB-BD31-4B8C-83A1-F6EECF244321}">
                <p14:modId xmlns:p14="http://schemas.microsoft.com/office/powerpoint/2010/main" val="1868520548"/>
              </p:ext>
            </p:extLst>
          </p:nvPr>
        </p:nvGraphicFramePr>
        <p:xfrm>
          <a:off x="0" y="37890"/>
          <a:ext cx="12188825" cy="6829899"/>
        </p:xfrm>
        <a:graphic>
          <a:graphicData uri="http://schemas.openxmlformats.org/drawingml/2006/table">
            <a:tbl>
              <a:tblPr>
                <a:tableStyleId>{5C22544A-7EE6-4342-B048-85BDC9FD1C3A}</a:tableStyleId>
              </a:tblPr>
              <a:tblGrid>
                <a:gridCol w="2720838">
                  <a:extLst>
                    <a:ext uri="{9D8B030D-6E8A-4147-A177-3AD203B41FA5}">
                      <a16:colId xmlns:a16="http://schemas.microsoft.com/office/drawing/2014/main" val="212384728"/>
                    </a:ext>
                  </a:extLst>
                </a:gridCol>
                <a:gridCol w="1439324">
                  <a:extLst>
                    <a:ext uri="{9D8B030D-6E8A-4147-A177-3AD203B41FA5}">
                      <a16:colId xmlns:a16="http://schemas.microsoft.com/office/drawing/2014/main" val="1746727380"/>
                    </a:ext>
                  </a:extLst>
                </a:gridCol>
                <a:gridCol w="1439324">
                  <a:extLst>
                    <a:ext uri="{9D8B030D-6E8A-4147-A177-3AD203B41FA5}">
                      <a16:colId xmlns:a16="http://schemas.microsoft.com/office/drawing/2014/main" val="3151027595"/>
                    </a:ext>
                  </a:extLst>
                </a:gridCol>
                <a:gridCol w="1749919">
                  <a:extLst>
                    <a:ext uri="{9D8B030D-6E8A-4147-A177-3AD203B41FA5}">
                      <a16:colId xmlns:a16="http://schemas.microsoft.com/office/drawing/2014/main" val="86581600"/>
                    </a:ext>
                  </a:extLst>
                </a:gridCol>
                <a:gridCol w="1611037">
                  <a:extLst>
                    <a:ext uri="{9D8B030D-6E8A-4147-A177-3AD203B41FA5}">
                      <a16:colId xmlns:a16="http://schemas.microsoft.com/office/drawing/2014/main" val="1001110885"/>
                    </a:ext>
                  </a:extLst>
                </a:gridCol>
                <a:gridCol w="1439324">
                  <a:extLst>
                    <a:ext uri="{9D8B030D-6E8A-4147-A177-3AD203B41FA5}">
                      <a16:colId xmlns:a16="http://schemas.microsoft.com/office/drawing/2014/main" val="1516434856"/>
                    </a:ext>
                  </a:extLst>
                </a:gridCol>
                <a:gridCol w="1789059">
                  <a:extLst>
                    <a:ext uri="{9D8B030D-6E8A-4147-A177-3AD203B41FA5}">
                      <a16:colId xmlns:a16="http://schemas.microsoft.com/office/drawing/2014/main" val="1219847814"/>
                    </a:ext>
                  </a:extLst>
                </a:gridCol>
              </a:tblGrid>
              <a:tr h="603226">
                <a:tc>
                  <a:txBody>
                    <a:bodyPr/>
                    <a:lstStyle/>
                    <a:p>
                      <a:pPr algn="just">
                        <a:lnSpc>
                          <a:spcPct val="115000"/>
                        </a:lnSpc>
                        <a:spcAft>
                          <a:spcPts val="0"/>
                        </a:spcAft>
                        <a:tabLst>
                          <a:tab pos="226695" algn="l"/>
                          <a:tab pos="226695" algn="l"/>
                          <a:tab pos="588010" algn="l"/>
                        </a:tabLst>
                      </a:pPr>
                      <a:r>
                        <a:rPr lang="en-GB" sz="1600" b="1" dirty="0">
                          <a:solidFill>
                            <a:schemeClr val="bg1"/>
                          </a:solidFill>
                          <a:effectLst/>
                        </a:rPr>
                        <a:t>Required Investigations</a:t>
                      </a:r>
                      <a:endParaRPr lang="da-SE" sz="1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nchor="b">
                    <a:solidFill>
                      <a:schemeClr val="accent5"/>
                    </a:solidFill>
                  </a:tcPr>
                </a:tc>
                <a:tc>
                  <a:txBody>
                    <a:bodyPr/>
                    <a:lstStyle/>
                    <a:p>
                      <a:pPr algn="ctr">
                        <a:lnSpc>
                          <a:spcPct val="115000"/>
                        </a:lnSpc>
                        <a:spcAft>
                          <a:spcPts val="0"/>
                        </a:spcAft>
                        <a:tabLst>
                          <a:tab pos="226695" algn="l"/>
                          <a:tab pos="226695" algn="l"/>
                          <a:tab pos="588010" algn="l"/>
                        </a:tabLst>
                      </a:pPr>
                      <a:r>
                        <a:rPr lang="en-GB" sz="1600" b="1" dirty="0">
                          <a:solidFill>
                            <a:schemeClr val="bg1"/>
                          </a:solidFill>
                          <a:effectLst/>
                        </a:rPr>
                        <a:t>Baseline </a:t>
                      </a:r>
                      <a:endParaRPr lang="da-SE" sz="1600" b="1" dirty="0">
                        <a:solidFill>
                          <a:schemeClr val="bg1"/>
                        </a:solidFill>
                        <a:effectLst/>
                      </a:endParaRPr>
                    </a:p>
                    <a:p>
                      <a:pPr algn="ctr">
                        <a:lnSpc>
                          <a:spcPct val="115000"/>
                        </a:lnSpc>
                        <a:spcAft>
                          <a:spcPts val="0"/>
                        </a:spcAft>
                        <a:tabLst>
                          <a:tab pos="226695" algn="l"/>
                          <a:tab pos="226695" algn="l"/>
                          <a:tab pos="588010" algn="l"/>
                        </a:tabLst>
                      </a:pPr>
                      <a:r>
                        <a:rPr lang="en-GB" sz="1600" b="1" dirty="0">
                          <a:solidFill>
                            <a:schemeClr val="bg1"/>
                          </a:solidFill>
                          <a:effectLst/>
                        </a:rPr>
                        <a:t>(T1)</a:t>
                      </a:r>
                      <a:endParaRPr lang="da-SE" sz="1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solidFill>
                  </a:tcPr>
                </a:tc>
                <a:tc>
                  <a:txBody>
                    <a:bodyPr/>
                    <a:lstStyle/>
                    <a:p>
                      <a:pPr algn="ctr">
                        <a:lnSpc>
                          <a:spcPct val="115000"/>
                        </a:lnSpc>
                        <a:spcAft>
                          <a:spcPts val="0"/>
                        </a:spcAft>
                        <a:tabLst>
                          <a:tab pos="226695" algn="l"/>
                          <a:tab pos="226695" algn="l"/>
                          <a:tab pos="588010" algn="l"/>
                        </a:tabLst>
                      </a:pPr>
                      <a:r>
                        <a:rPr lang="en-GB" sz="1600" b="1" dirty="0">
                          <a:solidFill>
                            <a:schemeClr val="bg1"/>
                          </a:solidFill>
                          <a:effectLst/>
                        </a:rPr>
                        <a:t>3 months</a:t>
                      </a:r>
                      <a:endParaRPr lang="da-SE" sz="1600" b="1" dirty="0">
                        <a:solidFill>
                          <a:schemeClr val="bg1"/>
                        </a:solidFill>
                        <a:effectLst/>
                      </a:endParaRPr>
                    </a:p>
                    <a:p>
                      <a:pPr algn="ctr">
                        <a:lnSpc>
                          <a:spcPct val="115000"/>
                        </a:lnSpc>
                        <a:spcAft>
                          <a:spcPts val="0"/>
                        </a:spcAft>
                        <a:tabLst>
                          <a:tab pos="226695" algn="l"/>
                          <a:tab pos="226695" algn="l"/>
                          <a:tab pos="588010" algn="l"/>
                        </a:tabLst>
                      </a:pPr>
                      <a:r>
                        <a:rPr lang="en-GB" sz="1600" b="1" dirty="0">
                          <a:solidFill>
                            <a:schemeClr val="bg1"/>
                          </a:solidFill>
                          <a:effectLst/>
                        </a:rPr>
                        <a:t>(T2)</a:t>
                      </a:r>
                      <a:endParaRPr lang="da-SE" sz="1600" b="1" dirty="0">
                        <a:solidFill>
                          <a:schemeClr val="bg1"/>
                        </a:solidFill>
                        <a:effectLst/>
                      </a:endParaRPr>
                    </a:p>
                    <a:p>
                      <a:pPr algn="ctr">
                        <a:lnSpc>
                          <a:spcPct val="115000"/>
                        </a:lnSpc>
                        <a:spcAft>
                          <a:spcPts val="0"/>
                        </a:spcAft>
                        <a:tabLst>
                          <a:tab pos="226695" algn="l"/>
                          <a:tab pos="226695" algn="l"/>
                          <a:tab pos="588010" algn="l"/>
                        </a:tabLst>
                      </a:pPr>
                      <a:r>
                        <a:rPr lang="en-GB" sz="1600" b="1" dirty="0">
                          <a:solidFill>
                            <a:schemeClr val="bg1"/>
                          </a:solidFill>
                          <a:effectLst/>
                        </a:rPr>
                        <a:t> </a:t>
                      </a:r>
                      <a:endParaRPr lang="da-SE" sz="1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nchor="b">
                    <a:solidFill>
                      <a:schemeClr val="accent5"/>
                    </a:solidFill>
                  </a:tcPr>
                </a:tc>
                <a:tc>
                  <a:txBody>
                    <a:bodyPr/>
                    <a:lstStyle/>
                    <a:p>
                      <a:pPr algn="ctr">
                        <a:lnSpc>
                          <a:spcPct val="115000"/>
                        </a:lnSpc>
                        <a:spcAft>
                          <a:spcPts val="0"/>
                        </a:spcAft>
                        <a:tabLst>
                          <a:tab pos="226695" algn="l"/>
                          <a:tab pos="226695" algn="l"/>
                          <a:tab pos="588010" algn="l"/>
                        </a:tabLst>
                      </a:pPr>
                      <a:r>
                        <a:rPr lang="en-GB" sz="1600" b="1" dirty="0">
                          <a:solidFill>
                            <a:schemeClr val="bg1"/>
                          </a:solidFill>
                          <a:effectLst/>
                        </a:rPr>
                        <a:t>6 months </a:t>
                      </a:r>
                      <a:endParaRPr lang="da-SE" sz="1600" b="1" dirty="0">
                        <a:solidFill>
                          <a:schemeClr val="bg1"/>
                        </a:solidFill>
                        <a:effectLst/>
                      </a:endParaRPr>
                    </a:p>
                    <a:p>
                      <a:pPr algn="ctr">
                        <a:lnSpc>
                          <a:spcPct val="115000"/>
                        </a:lnSpc>
                        <a:spcAft>
                          <a:spcPts val="0"/>
                        </a:spcAft>
                        <a:tabLst>
                          <a:tab pos="226695" algn="l"/>
                          <a:tab pos="226695" algn="l"/>
                          <a:tab pos="588010" algn="l"/>
                        </a:tabLst>
                      </a:pPr>
                      <a:r>
                        <a:rPr lang="en-GB" sz="1600" b="1" dirty="0">
                          <a:solidFill>
                            <a:schemeClr val="bg1"/>
                          </a:solidFill>
                          <a:effectLst/>
                        </a:rPr>
                        <a:t>(T3)</a:t>
                      </a:r>
                      <a:endParaRPr lang="da-SE" sz="1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solidFill>
                  </a:tcPr>
                </a:tc>
                <a:tc>
                  <a:txBody>
                    <a:bodyPr/>
                    <a:lstStyle/>
                    <a:p>
                      <a:pPr algn="ctr">
                        <a:lnSpc>
                          <a:spcPct val="115000"/>
                        </a:lnSpc>
                        <a:spcAft>
                          <a:spcPts val="0"/>
                        </a:spcAft>
                        <a:tabLst>
                          <a:tab pos="226695" algn="l"/>
                          <a:tab pos="226695" algn="l"/>
                          <a:tab pos="588010" algn="l"/>
                        </a:tabLst>
                      </a:pPr>
                      <a:r>
                        <a:rPr lang="en-GB" sz="1600" b="1" dirty="0">
                          <a:solidFill>
                            <a:schemeClr val="bg1"/>
                          </a:solidFill>
                          <a:effectLst/>
                        </a:rPr>
                        <a:t>1 year </a:t>
                      </a:r>
                      <a:endParaRPr lang="da-SE" sz="1600" b="1" dirty="0">
                        <a:solidFill>
                          <a:schemeClr val="bg1"/>
                        </a:solidFill>
                        <a:effectLst/>
                      </a:endParaRPr>
                    </a:p>
                    <a:p>
                      <a:pPr algn="ctr">
                        <a:lnSpc>
                          <a:spcPct val="115000"/>
                        </a:lnSpc>
                        <a:spcAft>
                          <a:spcPts val="0"/>
                        </a:spcAft>
                        <a:tabLst>
                          <a:tab pos="226695" algn="l"/>
                          <a:tab pos="226695" algn="l"/>
                          <a:tab pos="588010" algn="l"/>
                        </a:tabLst>
                      </a:pPr>
                      <a:r>
                        <a:rPr lang="en-GB" sz="1600" b="1" dirty="0">
                          <a:solidFill>
                            <a:schemeClr val="bg1"/>
                          </a:solidFill>
                          <a:effectLst/>
                        </a:rPr>
                        <a:t>(T4)</a:t>
                      </a:r>
                      <a:endParaRPr lang="da-SE" sz="1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solidFill>
                  </a:tcPr>
                </a:tc>
                <a:tc>
                  <a:txBody>
                    <a:bodyPr/>
                    <a:lstStyle/>
                    <a:p>
                      <a:pPr algn="ctr">
                        <a:lnSpc>
                          <a:spcPct val="115000"/>
                        </a:lnSpc>
                        <a:spcAft>
                          <a:spcPts val="0"/>
                        </a:spcAft>
                        <a:tabLst>
                          <a:tab pos="226695" algn="l"/>
                          <a:tab pos="226695" algn="l"/>
                          <a:tab pos="588010" algn="l"/>
                        </a:tabLst>
                      </a:pPr>
                      <a:r>
                        <a:rPr lang="en-GB" sz="1600" b="1" dirty="0">
                          <a:solidFill>
                            <a:schemeClr val="bg1"/>
                          </a:solidFill>
                          <a:effectLst/>
                        </a:rPr>
                        <a:t>2 years </a:t>
                      </a:r>
                      <a:endParaRPr lang="da-SE" sz="1600" b="1" dirty="0">
                        <a:solidFill>
                          <a:schemeClr val="bg1"/>
                        </a:solidFill>
                        <a:effectLst/>
                      </a:endParaRPr>
                    </a:p>
                    <a:p>
                      <a:pPr algn="ctr">
                        <a:lnSpc>
                          <a:spcPct val="115000"/>
                        </a:lnSpc>
                        <a:spcAft>
                          <a:spcPts val="0"/>
                        </a:spcAft>
                        <a:tabLst>
                          <a:tab pos="226695" algn="l"/>
                          <a:tab pos="226695" algn="l"/>
                          <a:tab pos="588010" algn="l"/>
                        </a:tabLst>
                      </a:pPr>
                      <a:r>
                        <a:rPr lang="en-GB" sz="1600" b="1" dirty="0">
                          <a:solidFill>
                            <a:schemeClr val="bg1"/>
                          </a:solidFill>
                          <a:effectLst/>
                        </a:rPr>
                        <a:t>(T5)</a:t>
                      </a:r>
                      <a:endParaRPr lang="da-SE" sz="1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solidFill>
                  </a:tcPr>
                </a:tc>
                <a:tc>
                  <a:txBody>
                    <a:bodyPr/>
                    <a:lstStyle/>
                    <a:p>
                      <a:pPr algn="ctr">
                        <a:lnSpc>
                          <a:spcPct val="115000"/>
                        </a:lnSpc>
                        <a:spcAft>
                          <a:spcPts val="0"/>
                        </a:spcAft>
                        <a:tabLst>
                          <a:tab pos="226695" algn="l"/>
                          <a:tab pos="226695" algn="l"/>
                          <a:tab pos="588010" algn="l"/>
                        </a:tabLst>
                      </a:pPr>
                      <a:r>
                        <a:rPr lang="en-GB" sz="1600" b="1" dirty="0">
                          <a:solidFill>
                            <a:schemeClr val="bg1"/>
                          </a:solidFill>
                          <a:effectLst/>
                        </a:rPr>
                        <a:t>Yearly, </a:t>
                      </a:r>
                      <a:endParaRPr lang="da-SE" sz="1600" b="1" dirty="0">
                        <a:solidFill>
                          <a:schemeClr val="bg1"/>
                        </a:solidFill>
                        <a:effectLst/>
                      </a:endParaRPr>
                    </a:p>
                    <a:p>
                      <a:pPr algn="ctr">
                        <a:lnSpc>
                          <a:spcPct val="115000"/>
                        </a:lnSpc>
                        <a:spcAft>
                          <a:spcPts val="0"/>
                        </a:spcAft>
                        <a:tabLst>
                          <a:tab pos="226695" algn="l"/>
                          <a:tab pos="226695" algn="l"/>
                          <a:tab pos="588010" algn="l"/>
                        </a:tabLst>
                      </a:pPr>
                      <a:r>
                        <a:rPr lang="en-GB" sz="1600" b="1" dirty="0">
                          <a:solidFill>
                            <a:schemeClr val="bg1"/>
                          </a:solidFill>
                          <a:effectLst/>
                        </a:rPr>
                        <a:t>3-10 years </a:t>
                      </a:r>
                      <a:endParaRPr lang="da-SE" sz="1600" b="1" dirty="0">
                        <a:solidFill>
                          <a:schemeClr val="bg1"/>
                        </a:solidFill>
                        <a:effectLst/>
                      </a:endParaRPr>
                    </a:p>
                    <a:p>
                      <a:pPr algn="ctr">
                        <a:lnSpc>
                          <a:spcPct val="115000"/>
                        </a:lnSpc>
                        <a:spcAft>
                          <a:spcPts val="0"/>
                        </a:spcAft>
                        <a:tabLst>
                          <a:tab pos="226695" algn="l"/>
                          <a:tab pos="226695" algn="l"/>
                          <a:tab pos="588010" algn="l"/>
                        </a:tabLst>
                      </a:pPr>
                      <a:r>
                        <a:rPr lang="en-GB" sz="1600" b="1" dirty="0">
                          <a:solidFill>
                            <a:schemeClr val="bg1"/>
                          </a:solidFill>
                          <a:effectLst/>
                        </a:rPr>
                        <a:t>(T6)</a:t>
                      </a:r>
                      <a:endParaRPr lang="da-SE" sz="1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solidFill>
                  </a:tcPr>
                </a:tc>
                <a:extLst>
                  <a:ext uri="{0D108BD9-81ED-4DB2-BD59-A6C34878D82A}">
                    <a16:rowId xmlns:a16="http://schemas.microsoft.com/office/drawing/2014/main" val="2061617873"/>
                  </a:ext>
                </a:extLst>
              </a:tr>
              <a:tr h="353907">
                <a:tc>
                  <a:txBody>
                    <a:bodyPr/>
                    <a:lstStyle/>
                    <a:p>
                      <a:pPr>
                        <a:lnSpc>
                          <a:spcPct val="115000"/>
                        </a:lnSpc>
                        <a:spcAft>
                          <a:spcPts val="0"/>
                        </a:spcAft>
                        <a:tabLst>
                          <a:tab pos="226695" algn="l"/>
                          <a:tab pos="226695" algn="l"/>
                          <a:tab pos="588010" algn="l"/>
                        </a:tabLst>
                      </a:pPr>
                      <a:r>
                        <a:rPr lang="en-GB" sz="1600" b="0" dirty="0">
                          <a:effectLst/>
                        </a:rPr>
                        <a:t>Inclusion - exclusion (DBCG)</a:t>
                      </a:r>
                      <a:endParaRPr lang="da-SE"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dirty="0">
                          <a:effectLst/>
                        </a:rPr>
                        <a:t>X</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dirty="0">
                          <a:effectLst/>
                        </a:rPr>
                        <a:t> </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a:effectLst/>
                        </a:rPr>
                        <a:t> </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a:effectLst/>
                        </a:rPr>
                        <a:t> </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a:effectLst/>
                        </a:rPr>
                        <a:t> </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a:effectLst/>
                        </a:rPr>
                        <a:t> </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extLst>
                  <a:ext uri="{0D108BD9-81ED-4DB2-BD59-A6C34878D82A}">
                    <a16:rowId xmlns:a16="http://schemas.microsoft.com/office/drawing/2014/main" val="4170733047"/>
                  </a:ext>
                </a:extLst>
              </a:tr>
              <a:tr h="253570">
                <a:tc>
                  <a:txBody>
                    <a:bodyPr/>
                    <a:lstStyle/>
                    <a:p>
                      <a:pPr algn="l">
                        <a:lnSpc>
                          <a:spcPct val="115000"/>
                        </a:lnSpc>
                        <a:spcAft>
                          <a:spcPts val="0"/>
                        </a:spcAft>
                        <a:tabLst>
                          <a:tab pos="226695" algn="l"/>
                          <a:tab pos="226695" algn="l"/>
                          <a:tab pos="588010" algn="l"/>
                        </a:tabLst>
                      </a:pPr>
                      <a:r>
                        <a:rPr lang="en-GB" sz="1600" b="0" dirty="0">
                          <a:effectLst/>
                        </a:rPr>
                        <a:t>Informed consent</a:t>
                      </a:r>
                      <a:endParaRPr lang="da-SE"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dirty="0">
                          <a:effectLst/>
                        </a:rPr>
                        <a:t>X</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dirty="0">
                          <a:effectLst/>
                        </a:rPr>
                        <a:t> </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dirty="0">
                          <a:effectLst/>
                        </a:rPr>
                        <a:t> </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dirty="0">
                          <a:effectLst/>
                        </a:rPr>
                        <a:t> </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dirty="0">
                          <a:effectLst/>
                        </a:rPr>
                        <a:t> </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dirty="0">
                          <a:effectLst/>
                        </a:rPr>
                        <a:t> </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extLst>
                  <a:ext uri="{0D108BD9-81ED-4DB2-BD59-A6C34878D82A}">
                    <a16:rowId xmlns:a16="http://schemas.microsoft.com/office/drawing/2014/main" val="4065812392"/>
                  </a:ext>
                </a:extLst>
              </a:tr>
              <a:tr h="473240">
                <a:tc>
                  <a:txBody>
                    <a:bodyPr/>
                    <a:lstStyle/>
                    <a:p>
                      <a:pPr algn="l">
                        <a:lnSpc>
                          <a:spcPct val="115000"/>
                        </a:lnSpc>
                        <a:spcAft>
                          <a:spcPts val="0"/>
                        </a:spcAft>
                        <a:tabLst>
                          <a:tab pos="226695" algn="l"/>
                          <a:tab pos="226695" algn="l"/>
                          <a:tab pos="588010" algn="l"/>
                        </a:tabLst>
                      </a:pPr>
                      <a:r>
                        <a:rPr lang="en-GB" sz="1600" b="0">
                          <a:effectLst/>
                        </a:rPr>
                        <a:t>Randomization (DBCG)</a:t>
                      </a:r>
                      <a:endParaRPr lang="da-SE"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a:effectLst/>
                        </a:rPr>
                        <a:t>X</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dirty="0">
                          <a:effectLst/>
                        </a:rPr>
                        <a:t> </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a:effectLst/>
                        </a:rPr>
                        <a:t> </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a:effectLst/>
                        </a:rPr>
                        <a:t> </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a:effectLst/>
                        </a:rPr>
                        <a:t> </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dirty="0">
                          <a:effectLst/>
                        </a:rPr>
                        <a:t> </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extLst>
                  <a:ext uri="{0D108BD9-81ED-4DB2-BD59-A6C34878D82A}">
                    <a16:rowId xmlns:a16="http://schemas.microsoft.com/office/drawing/2014/main" val="1280542495"/>
                  </a:ext>
                </a:extLst>
              </a:tr>
              <a:tr h="169119">
                <a:tc>
                  <a:txBody>
                    <a:bodyPr/>
                    <a:lstStyle/>
                    <a:p>
                      <a:pPr algn="l">
                        <a:lnSpc>
                          <a:spcPct val="115000"/>
                        </a:lnSpc>
                        <a:spcAft>
                          <a:spcPts val="0"/>
                        </a:spcAft>
                        <a:tabLst>
                          <a:tab pos="226695" algn="l"/>
                          <a:tab pos="226695" algn="l"/>
                          <a:tab pos="588010" algn="l"/>
                        </a:tabLst>
                      </a:pPr>
                      <a:r>
                        <a:rPr lang="en-GB" sz="1600" b="0" dirty="0">
                          <a:effectLst/>
                        </a:rPr>
                        <a:t>CRF baseline (DBCG)</a:t>
                      </a:r>
                      <a:endParaRPr lang="da-SE"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a:effectLst/>
                        </a:rPr>
                        <a:t>X</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dirty="0">
                          <a:effectLst/>
                        </a:rPr>
                        <a:t> </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a:effectLst/>
                        </a:rPr>
                        <a:t> </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a:effectLst/>
                        </a:rPr>
                        <a:t> </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a:effectLst/>
                        </a:rPr>
                        <a:t> </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dirty="0">
                          <a:effectLst/>
                        </a:rPr>
                        <a:t> </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extLst>
                  <a:ext uri="{0D108BD9-81ED-4DB2-BD59-A6C34878D82A}">
                    <a16:rowId xmlns:a16="http://schemas.microsoft.com/office/drawing/2014/main" val="1145491202"/>
                  </a:ext>
                </a:extLst>
              </a:tr>
              <a:tr h="315109">
                <a:tc>
                  <a:txBody>
                    <a:bodyPr/>
                    <a:lstStyle/>
                    <a:p>
                      <a:pPr algn="l">
                        <a:lnSpc>
                          <a:spcPct val="115000"/>
                        </a:lnSpc>
                        <a:spcAft>
                          <a:spcPts val="0"/>
                        </a:spcAft>
                        <a:tabLst>
                          <a:tab pos="226695" algn="l"/>
                          <a:tab pos="226695" algn="l"/>
                          <a:tab pos="588010" algn="l"/>
                        </a:tabLst>
                      </a:pPr>
                      <a:r>
                        <a:rPr lang="en-GB" sz="1600" b="0">
                          <a:effectLst/>
                        </a:rPr>
                        <a:t>CRF FU: adverse events (DBCG)</a:t>
                      </a:r>
                      <a:endParaRPr lang="da-SE"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dirty="0">
                          <a:effectLst/>
                        </a:rPr>
                        <a:t> </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a:effectLst/>
                        </a:rPr>
                        <a:t>X</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dirty="0">
                          <a:effectLst/>
                        </a:rPr>
                        <a:t>X</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dirty="0">
                          <a:effectLst/>
                        </a:rPr>
                        <a:t>X</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a:effectLst/>
                        </a:rPr>
                        <a:t>X</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a:effectLst/>
                        </a:rPr>
                        <a:t> </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extLst>
                  <a:ext uri="{0D108BD9-81ED-4DB2-BD59-A6C34878D82A}">
                    <a16:rowId xmlns:a16="http://schemas.microsoft.com/office/drawing/2014/main" val="2822220080"/>
                  </a:ext>
                </a:extLst>
              </a:tr>
              <a:tr h="216024">
                <a:tc>
                  <a:txBody>
                    <a:bodyPr/>
                    <a:lstStyle/>
                    <a:p>
                      <a:pPr algn="l">
                        <a:lnSpc>
                          <a:spcPct val="115000"/>
                        </a:lnSpc>
                        <a:spcAft>
                          <a:spcPts val="0"/>
                        </a:spcAft>
                        <a:tabLst>
                          <a:tab pos="226695" algn="l"/>
                          <a:tab pos="226695" algn="l"/>
                          <a:tab pos="588010" algn="l"/>
                        </a:tabLst>
                      </a:pPr>
                      <a:r>
                        <a:rPr lang="en-GB" sz="1600" b="0">
                          <a:effectLst/>
                        </a:rPr>
                        <a:t>CRF FU: clinical events (DBCG)</a:t>
                      </a:r>
                      <a:endParaRPr lang="da-SE"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dirty="0">
                          <a:effectLst/>
                        </a:rPr>
                        <a:t> </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dirty="0">
                          <a:effectLst/>
                        </a:rPr>
                        <a:t>X</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dirty="0">
                          <a:effectLst/>
                        </a:rPr>
                        <a:t>X</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a:effectLst/>
                        </a:rPr>
                        <a:t>X</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a:effectLst/>
                        </a:rPr>
                        <a:t>X</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dirty="0">
                          <a:effectLst/>
                        </a:rPr>
                        <a:t>X</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extLst>
                  <a:ext uri="{0D108BD9-81ED-4DB2-BD59-A6C34878D82A}">
                    <a16:rowId xmlns:a16="http://schemas.microsoft.com/office/drawing/2014/main" val="3067892656"/>
                  </a:ext>
                </a:extLst>
              </a:tr>
              <a:tr h="532749">
                <a:tc>
                  <a:txBody>
                    <a:bodyPr/>
                    <a:lstStyle/>
                    <a:p>
                      <a:pPr algn="l">
                        <a:lnSpc>
                          <a:spcPct val="115000"/>
                        </a:lnSpc>
                        <a:spcAft>
                          <a:spcPts val="0"/>
                        </a:spcAft>
                        <a:tabLst>
                          <a:tab pos="226695" algn="l"/>
                          <a:tab pos="226695" algn="l"/>
                          <a:tab pos="588010" algn="l"/>
                        </a:tabLst>
                      </a:pPr>
                      <a:r>
                        <a:rPr lang="en-GB" sz="1600" b="0">
                          <a:effectLst/>
                        </a:rPr>
                        <a:t>Patient Reported Outcome (RedCap)</a:t>
                      </a:r>
                      <a:endParaRPr lang="da-SE"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a:effectLst/>
                        </a:rPr>
                        <a:t>X</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a:effectLst/>
                        </a:rPr>
                        <a:t>X</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dirty="0">
                          <a:effectLst/>
                        </a:rPr>
                        <a:t>X</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dirty="0">
                          <a:effectLst/>
                        </a:rPr>
                        <a:t>X</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a:effectLst/>
                        </a:rPr>
                        <a:t>X</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dirty="0">
                          <a:effectLst/>
                        </a:rPr>
                        <a:t>X</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extLst>
                  <a:ext uri="{0D108BD9-81ED-4DB2-BD59-A6C34878D82A}">
                    <a16:rowId xmlns:a16="http://schemas.microsoft.com/office/drawing/2014/main" val="3082152618"/>
                  </a:ext>
                </a:extLst>
              </a:tr>
              <a:tr h="572544">
                <a:tc>
                  <a:txBody>
                    <a:bodyPr/>
                    <a:lstStyle/>
                    <a:p>
                      <a:pPr algn="l">
                        <a:lnSpc>
                          <a:spcPct val="115000"/>
                        </a:lnSpc>
                        <a:spcAft>
                          <a:spcPts val="0"/>
                        </a:spcAft>
                        <a:tabLst>
                          <a:tab pos="226695" algn="l"/>
                          <a:tab pos="226695" algn="l"/>
                          <a:tab pos="588010" algn="l"/>
                        </a:tabLst>
                      </a:pPr>
                      <a:r>
                        <a:rPr lang="en-GB" sz="1600" b="0" dirty="0">
                          <a:effectLst/>
                        </a:rPr>
                        <a:t>Pathological response </a:t>
                      </a:r>
                      <a:endParaRPr lang="da-SE" sz="1600" b="0" dirty="0">
                        <a:effectLst/>
                      </a:endParaRPr>
                    </a:p>
                    <a:p>
                      <a:pPr algn="l">
                        <a:lnSpc>
                          <a:spcPct val="115000"/>
                        </a:lnSpc>
                        <a:spcAft>
                          <a:spcPts val="0"/>
                        </a:spcAft>
                        <a:tabLst>
                          <a:tab pos="226695" algn="l"/>
                          <a:tab pos="226695" algn="l"/>
                          <a:tab pos="588010" algn="l"/>
                        </a:tabLst>
                      </a:pPr>
                      <a:r>
                        <a:rPr lang="en-GB" sz="1600" b="0" dirty="0">
                          <a:effectLst/>
                        </a:rPr>
                        <a:t>(neo-adjuvant patients only)</a:t>
                      </a:r>
                      <a:endParaRPr lang="da-SE"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a:effectLst/>
                        </a:rPr>
                        <a:t> </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a:effectLst/>
                        </a:rPr>
                        <a:t> </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a:effectLst/>
                        </a:rPr>
                        <a:t>X</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dirty="0">
                          <a:effectLst/>
                        </a:rPr>
                        <a:t> </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a:effectLst/>
                        </a:rPr>
                        <a:t> </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dirty="0">
                          <a:effectLst/>
                        </a:rPr>
                        <a:t> </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extLst>
                  <a:ext uri="{0D108BD9-81ED-4DB2-BD59-A6C34878D82A}">
                    <a16:rowId xmlns:a16="http://schemas.microsoft.com/office/drawing/2014/main" val="5124219"/>
                  </a:ext>
                </a:extLst>
              </a:tr>
              <a:tr h="473240">
                <a:tc>
                  <a:txBody>
                    <a:bodyPr/>
                    <a:lstStyle/>
                    <a:p>
                      <a:pPr algn="l">
                        <a:lnSpc>
                          <a:spcPct val="115000"/>
                        </a:lnSpc>
                        <a:spcAft>
                          <a:spcPts val="0"/>
                        </a:spcAft>
                        <a:tabLst>
                          <a:tab pos="226695" algn="l"/>
                          <a:tab pos="226695" algn="l"/>
                          <a:tab pos="588010" algn="l"/>
                        </a:tabLst>
                      </a:pPr>
                      <a:r>
                        <a:rPr lang="en-GB" sz="1600" b="0">
                          <a:effectLst/>
                        </a:rPr>
                        <a:t>Hepatic (ALT) function</a:t>
                      </a:r>
                      <a:endParaRPr lang="da-SE"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a:effectLst/>
                        </a:rPr>
                        <a:t>X</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a:effectLst/>
                        </a:rPr>
                        <a:t>X</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a:effectLst/>
                        </a:rPr>
                        <a:t> </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a:effectLst/>
                        </a:rPr>
                        <a:t>X</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a:effectLst/>
                        </a:rPr>
                        <a:t>X</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a:effectLst/>
                        </a:rPr>
                        <a:t> </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extLst>
                  <a:ext uri="{0D108BD9-81ED-4DB2-BD59-A6C34878D82A}">
                    <a16:rowId xmlns:a16="http://schemas.microsoft.com/office/drawing/2014/main" val="3869796291"/>
                  </a:ext>
                </a:extLst>
              </a:tr>
              <a:tr h="269027">
                <a:tc>
                  <a:txBody>
                    <a:bodyPr/>
                    <a:lstStyle/>
                    <a:p>
                      <a:pPr algn="l">
                        <a:lnSpc>
                          <a:spcPct val="115000"/>
                        </a:lnSpc>
                        <a:spcAft>
                          <a:spcPts val="0"/>
                        </a:spcAft>
                        <a:tabLst>
                          <a:tab pos="226695" algn="l"/>
                          <a:tab pos="226695" algn="l"/>
                          <a:tab pos="588010" algn="l"/>
                        </a:tabLst>
                      </a:pPr>
                      <a:r>
                        <a:rPr lang="en-GB" sz="1600" b="0" dirty="0">
                          <a:effectLst/>
                        </a:rPr>
                        <a:t>Renal (creatinine) function</a:t>
                      </a:r>
                      <a:endParaRPr lang="da-SE"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a:effectLst/>
                        </a:rPr>
                        <a:t>X</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a:effectLst/>
                        </a:rPr>
                        <a:t> </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a:effectLst/>
                        </a:rPr>
                        <a:t> </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a:effectLst/>
                        </a:rPr>
                        <a:t> </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a:effectLst/>
                        </a:rPr>
                        <a:t> </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dirty="0">
                          <a:effectLst/>
                        </a:rPr>
                        <a:t> </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extLst>
                  <a:ext uri="{0D108BD9-81ED-4DB2-BD59-A6C34878D82A}">
                    <a16:rowId xmlns:a16="http://schemas.microsoft.com/office/drawing/2014/main" val="1361797749"/>
                  </a:ext>
                </a:extLst>
              </a:tr>
              <a:tr h="269027">
                <a:tc>
                  <a:txBody>
                    <a:bodyPr/>
                    <a:lstStyle/>
                    <a:p>
                      <a:pPr algn="l">
                        <a:lnSpc>
                          <a:spcPct val="115000"/>
                        </a:lnSpc>
                        <a:spcAft>
                          <a:spcPts val="0"/>
                        </a:spcAft>
                        <a:tabLst>
                          <a:tab pos="226695" algn="l"/>
                          <a:tab pos="226695" algn="l"/>
                          <a:tab pos="588010" algn="l"/>
                        </a:tabLst>
                      </a:pPr>
                      <a:r>
                        <a:rPr lang="en-US" sz="1600" b="0">
                          <a:effectLst/>
                        </a:rPr>
                        <a:t>Creatine kinase</a:t>
                      </a:r>
                      <a:r>
                        <a:rPr lang="en-US" sz="1600" b="0">
                          <a:effectLst/>
                          <a:sym typeface="Symbol" pitchFamily="2" charset="2"/>
                        </a:rPr>
                        <a:t></a:t>
                      </a:r>
                      <a:endParaRPr lang="da-SE"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a:effectLst/>
                        </a:rPr>
                        <a:t>(X)</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a:effectLst/>
                        </a:rPr>
                        <a:t> </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a:effectLst/>
                        </a:rPr>
                        <a:t> </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a:effectLst/>
                        </a:rPr>
                        <a:t> </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dirty="0">
                          <a:effectLst/>
                        </a:rPr>
                        <a:t> </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a:effectLst/>
                        </a:rPr>
                        <a:t> </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extLst>
                  <a:ext uri="{0D108BD9-81ED-4DB2-BD59-A6C34878D82A}">
                    <a16:rowId xmlns:a16="http://schemas.microsoft.com/office/drawing/2014/main" val="2978675483"/>
                  </a:ext>
                </a:extLst>
              </a:tr>
              <a:tr h="269027">
                <a:tc>
                  <a:txBody>
                    <a:bodyPr/>
                    <a:lstStyle/>
                    <a:p>
                      <a:pPr algn="l">
                        <a:lnSpc>
                          <a:spcPct val="115000"/>
                        </a:lnSpc>
                        <a:spcAft>
                          <a:spcPts val="0"/>
                        </a:spcAft>
                        <a:tabLst>
                          <a:tab pos="226695" algn="l"/>
                          <a:tab pos="226695" algn="l"/>
                          <a:tab pos="588010" algn="l"/>
                        </a:tabLst>
                      </a:pPr>
                      <a:r>
                        <a:rPr lang="en-GB" sz="1600" b="0" dirty="0">
                          <a:effectLst/>
                        </a:rPr>
                        <a:t>Translational blood samples</a:t>
                      </a:r>
                      <a:endParaRPr lang="da-SE"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a:effectLst/>
                        </a:rPr>
                        <a:t>X</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a:effectLst/>
                        </a:rPr>
                        <a:t> </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dirty="0">
                          <a:effectLst/>
                        </a:rPr>
                        <a:t>(X, NACT patients)</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a:effectLst/>
                        </a:rPr>
                        <a:t>X</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dirty="0">
                          <a:effectLst/>
                        </a:rPr>
                        <a:t>X</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dirty="0">
                          <a:effectLst/>
                        </a:rPr>
                        <a:t> </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extLst>
                  <a:ext uri="{0D108BD9-81ED-4DB2-BD59-A6C34878D82A}">
                    <a16:rowId xmlns:a16="http://schemas.microsoft.com/office/drawing/2014/main" val="2615462251"/>
                  </a:ext>
                </a:extLst>
              </a:tr>
              <a:tr h="532749">
                <a:tc>
                  <a:txBody>
                    <a:bodyPr/>
                    <a:lstStyle/>
                    <a:p>
                      <a:pPr algn="l">
                        <a:lnSpc>
                          <a:spcPct val="115000"/>
                        </a:lnSpc>
                        <a:spcAft>
                          <a:spcPts val="0"/>
                        </a:spcAft>
                        <a:tabLst>
                          <a:tab pos="226695" algn="l"/>
                          <a:tab pos="226695" algn="l"/>
                          <a:tab pos="588010" algn="l"/>
                        </a:tabLst>
                      </a:pPr>
                      <a:r>
                        <a:rPr lang="en-GB" sz="1600" b="0" dirty="0">
                          <a:effectLst/>
                        </a:rPr>
                        <a:t>Translational </a:t>
                      </a:r>
                      <a:r>
                        <a:rPr lang="en-GB" sz="1600" b="0" dirty="0" err="1">
                          <a:effectLst/>
                        </a:rPr>
                        <a:t>tumor</a:t>
                      </a:r>
                      <a:r>
                        <a:rPr lang="en-GB" sz="1600" b="0" dirty="0">
                          <a:effectLst/>
                        </a:rPr>
                        <a:t> tissue samples (existing tissue)</a:t>
                      </a:r>
                      <a:endParaRPr lang="da-SE"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a:effectLst/>
                        </a:rPr>
                        <a:t>X</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a:effectLst/>
                        </a:rPr>
                        <a:t> </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dirty="0">
                          <a:effectLst/>
                        </a:rPr>
                        <a:t>(X, NACT patients)</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dirty="0">
                          <a:effectLst/>
                        </a:rPr>
                        <a:t> </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dirty="0">
                          <a:effectLst/>
                        </a:rPr>
                        <a:t> </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tc>
                  <a:txBody>
                    <a:bodyPr/>
                    <a:lstStyle/>
                    <a:p>
                      <a:pPr algn="ctr">
                        <a:lnSpc>
                          <a:spcPct val="115000"/>
                        </a:lnSpc>
                        <a:spcAft>
                          <a:spcPts val="0"/>
                        </a:spcAft>
                        <a:tabLst>
                          <a:tab pos="226695" algn="l"/>
                          <a:tab pos="226695" algn="l"/>
                          <a:tab pos="588010" algn="l"/>
                        </a:tabLst>
                      </a:pPr>
                      <a:r>
                        <a:rPr lang="en-GB" sz="1600" dirty="0">
                          <a:effectLst/>
                        </a:rPr>
                        <a:t> </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tc>
                <a:extLst>
                  <a:ext uri="{0D108BD9-81ED-4DB2-BD59-A6C34878D82A}">
                    <a16:rowId xmlns:a16="http://schemas.microsoft.com/office/drawing/2014/main" val="199472649"/>
                  </a:ext>
                </a:extLst>
              </a:tr>
              <a:tr h="945673">
                <a:tc>
                  <a:txBody>
                    <a:bodyPr/>
                    <a:lstStyle/>
                    <a:p>
                      <a:pPr algn="just">
                        <a:lnSpc>
                          <a:spcPct val="115000"/>
                        </a:lnSpc>
                        <a:spcAft>
                          <a:spcPts val="0"/>
                        </a:spcAft>
                        <a:tabLst>
                          <a:tab pos="226695" algn="l"/>
                          <a:tab pos="226695" algn="l"/>
                          <a:tab pos="588010" algn="l"/>
                        </a:tabLst>
                      </a:pPr>
                      <a:r>
                        <a:rPr lang="en-GB" sz="1600" b="0" dirty="0">
                          <a:effectLst/>
                        </a:rPr>
                        <a:t>STUDY MEDICATION</a:t>
                      </a:r>
                      <a:endParaRPr lang="da-SE" sz="1600" b="0" dirty="0">
                        <a:effectLst/>
                      </a:endParaRPr>
                    </a:p>
                    <a:p>
                      <a:pPr algn="just">
                        <a:lnSpc>
                          <a:spcPct val="115000"/>
                        </a:lnSpc>
                        <a:spcAft>
                          <a:spcPts val="0"/>
                        </a:spcAft>
                        <a:tabLst>
                          <a:tab pos="226695" algn="l"/>
                          <a:tab pos="226695" algn="l"/>
                          <a:tab pos="588010" algn="l"/>
                        </a:tabLst>
                      </a:pPr>
                      <a:r>
                        <a:rPr lang="en-GB" sz="1600" b="0" dirty="0">
                          <a:effectLst/>
                        </a:rPr>
                        <a:t>START/ADHERENCE (DBCG)</a:t>
                      </a:r>
                      <a:endParaRPr lang="da-SE"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dirty="0">
                          <a:effectLst/>
                        </a:rPr>
                        <a:t>X</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dirty="0">
                          <a:effectLst/>
                        </a:rPr>
                        <a:t>X</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a:effectLst/>
                        </a:rPr>
                        <a:t>X</a:t>
                      </a:r>
                      <a:endParaRPr lang="da-S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dirty="0">
                          <a:effectLst/>
                        </a:rPr>
                        <a:t>X</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dirty="0">
                          <a:effectLst/>
                        </a:rPr>
                        <a:t>X</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tc>
                  <a:txBody>
                    <a:bodyPr/>
                    <a:lstStyle/>
                    <a:p>
                      <a:pPr algn="ctr">
                        <a:lnSpc>
                          <a:spcPct val="115000"/>
                        </a:lnSpc>
                        <a:spcAft>
                          <a:spcPts val="0"/>
                        </a:spcAft>
                        <a:tabLst>
                          <a:tab pos="226695" algn="l"/>
                          <a:tab pos="226695" algn="l"/>
                          <a:tab pos="588010" algn="l"/>
                        </a:tabLst>
                      </a:pPr>
                      <a:r>
                        <a:rPr lang="en-GB" sz="1600" dirty="0">
                          <a:effectLst/>
                        </a:rPr>
                        <a:t> </a:t>
                      </a:r>
                      <a:endParaRPr lang="da-S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077" marR="29077" marT="11711" marB="11711">
                    <a:solidFill>
                      <a:schemeClr val="accent5">
                        <a:lumMod val="40000"/>
                        <a:lumOff val="60000"/>
                      </a:schemeClr>
                    </a:solidFill>
                  </a:tcPr>
                </a:tc>
                <a:extLst>
                  <a:ext uri="{0D108BD9-81ED-4DB2-BD59-A6C34878D82A}">
                    <a16:rowId xmlns:a16="http://schemas.microsoft.com/office/drawing/2014/main" val="4020335276"/>
                  </a:ext>
                </a:extLst>
              </a:tr>
            </a:tbl>
          </a:graphicData>
        </a:graphic>
      </p:graphicFrame>
      <p:pic>
        <p:nvPicPr>
          <p:cNvPr id="4" name="Billede 3">
            <a:extLst>
              <a:ext uri="{FF2B5EF4-FFF2-40B4-BE49-F238E27FC236}">
                <a16:creationId xmlns:a16="http://schemas.microsoft.com/office/drawing/2014/main" id="{F1D85EC9-8869-2449-AB61-9B6578181F25}"/>
              </a:ext>
            </a:extLst>
          </p:cNvPr>
          <p:cNvPicPr>
            <a:picLocks noChangeAspect="1"/>
          </p:cNvPicPr>
          <p:nvPr/>
        </p:nvPicPr>
        <p:blipFill>
          <a:blip r:embed="rId3"/>
          <a:stretch>
            <a:fillRect/>
          </a:stretch>
        </p:blipFill>
        <p:spPr>
          <a:xfrm>
            <a:off x="11495012" y="5949281"/>
            <a:ext cx="693813" cy="870830"/>
          </a:xfrm>
          <a:prstGeom prst="rect">
            <a:avLst/>
          </a:prstGeom>
        </p:spPr>
      </p:pic>
    </p:spTree>
    <p:extLst>
      <p:ext uri="{BB962C8B-B14F-4D97-AF65-F5344CB8AC3E}">
        <p14:creationId xmlns:p14="http://schemas.microsoft.com/office/powerpoint/2010/main" val="377828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11A6C254-4CA1-D547-B819-BE7D44148CDF}"/>
              </a:ext>
            </a:extLst>
          </p:cNvPr>
          <p:cNvPicPr>
            <a:picLocks noChangeAspect="1"/>
          </p:cNvPicPr>
          <p:nvPr/>
        </p:nvPicPr>
        <p:blipFill>
          <a:blip r:embed="rId2"/>
          <a:stretch>
            <a:fillRect/>
          </a:stretch>
        </p:blipFill>
        <p:spPr>
          <a:xfrm>
            <a:off x="10811121" y="173298"/>
            <a:ext cx="1050801" cy="1260961"/>
          </a:xfrm>
          <a:prstGeom prst="rect">
            <a:avLst/>
          </a:prstGeom>
        </p:spPr>
      </p:pic>
      <p:sp>
        <p:nvSpPr>
          <p:cNvPr id="4" name="Pladsholder til dato 3">
            <a:extLst>
              <a:ext uri="{FF2B5EF4-FFF2-40B4-BE49-F238E27FC236}">
                <a16:creationId xmlns:a16="http://schemas.microsoft.com/office/drawing/2014/main" id="{BCE303C1-E52E-F446-9983-8F8D31F0D027}"/>
              </a:ext>
            </a:extLst>
          </p:cNvPr>
          <p:cNvSpPr>
            <a:spLocks noGrp="1"/>
          </p:cNvSpPr>
          <p:nvPr>
            <p:ph type="dt" sz="half" idx="10"/>
          </p:nvPr>
        </p:nvSpPr>
        <p:spPr/>
        <p:txBody>
          <a:bodyPr/>
          <a:lstStyle/>
          <a:p>
            <a:fld id="{65EED500-3E0C-8E40-8A58-9DE04C83E25B}" type="datetime1">
              <a:rPr lang="da-DK" smtClean="0"/>
              <a:t>14.01.2021</a:t>
            </a:fld>
            <a:r>
              <a:rPr lang="da-DK"/>
              <a:t>02-11-2017</a:t>
            </a:r>
            <a:endParaRPr lang="da-DK" dirty="0"/>
          </a:p>
        </p:txBody>
      </p:sp>
      <p:sp>
        <p:nvSpPr>
          <p:cNvPr id="7" name="Rectangle 5">
            <a:extLst>
              <a:ext uri="{FF2B5EF4-FFF2-40B4-BE49-F238E27FC236}">
                <a16:creationId xmlns:a16="http://schemas.microsoft.com/office/drawing/2014/main" id="{C0FC30B3-E395-F54C-B7E6-4DBEA788FA25}"/>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8" name="Rectangle 5">
            <a:extLst>
              <a:ext uri="{FF2B5EF4-FFF2-40B4-BE49-F238E27FC236}">
                <a16:creationId xmlns:a16="http://schemas.microsoft.com/office/drawing/2014/main" id="{F64A63A9-4DA0-3743-BD02-8070FA207E8A}"/>
              </a:ext>
            </a:extLst>
          </p:cNvPr>
          <p:cNvSpPr/>
          <p:nvPr/>
        </p:nvSpPr>
        <p:spPr bwMode="auto">
          <a:xfrm>
            <a:off x="11202986" y="5897563"/>
            <a:ext cx="868089" cy="8113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12" name="Rectangle 5">
            <a:extLst>
              <a:ext uri="{FF2B5EF4-FFF2-40B4-BE49-F238E27FC236}">
                <a16:creationId xmlns:a16="http://schemas.microsoft.com/office/drawing/2014/main" id="{9FD87883-B693-0D4C-80EF-CAD37F41436D}"/>
              </a:ext>
            </a:extLst>
          </p:cNvPr>
          <p:cNvSpPr/>
          <p:nvPr/>
        </p:nvSpPr>
        <p:spPr bwMode="auto">
          <a:xfrm>
            <a:off x="268425" y="6248063"/>
            <a:ext cx="2926766" cy="4608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pic>
        <p:nvPicPr>
          <p:cNvPr id="6" name="Billede 5">
            <a:extLst>
              <a:ext uri="{FF2B5EF4-FFF2-40B4-BE49-F238E27FC236}">
                <a16:creationId xmlns:a16="http://schemas.microsoft.com/office/drawing/2014/main" id="{6A707859-3947-8947-8871-5EFCF02866DA}"/>
              </a:ext>
            </a:extLst>
          </p:cNvPr>
          <p:cNvPicPr>
            <a:picLocks noChangeAspect="1"/>
          </p:cNvPicPr>
          <p:nvPr/>
        </p:nvPicPr>
        <p:blipFill>
          <a:blip r:embed="rId3"/>
          <a:stretch>
            <a:fillRect/>
          </a:stretch>
        </p:blipFill>
        <p:spPr>
          <a:xfrm>
            <a:off x="315913" y="6011638"/>
            <a:ext cx="735693" cy="583171"/>
          </a:xfrm>
          <a:prstGeom prst="rect">
            <a:avLst/>
          </a:prstGeom>
        </p:spPr>
      </p:pic>
      <p:sp>
        <p:nvSpPr>
          <p:cNvPr id="21" name="Title 1">
            <a:extLst>
              <a:ext uri="{FF2B5EF4-FFF2-40B4-BE49-F238E27FC236}">
                <a16:creationId xmlns:a16="http://schemas.microsoft.com/office/drawing/2014/main" id="{1E94E725-9397-644E-8DCA-53F557CE2AA3}"/>
              </a:ext>
            </a:extLst>
          </p:cNvPr>
          <p:cNvSpPr>
            <a:spLocks noGrp="1"/>
          </p:cNvSpPr>
          <p:nvPr>
            <p:ph type="title"/>
          </p:nvPr>
        </p:nvSpPr>
        <p:spPr>
          <a:xfrm>
            <a:off x="315913" y="149225"/>
            <a:ext cx="9618662" cy="1309688"/>
          </a:xfrm>
        </p:spPr>
        <p:txBody>
          <a:bodyPr/>
          <a:lstStyle/>
          <a:p>
            <a:r>
              <a:rPr lang="en-US" dirty="0">
                <a:ea typeface="Garamond" charset="0"/>
                <a:cs typeface="Garamond" charset="0"/>
              </a:rPr>
              <a:t>MASTER trial, </a:t>
            </a:r>
            <a:br>
              <a:rPr lang="en-US" dirty="0">
                <a:ea typeface="Garamond" charset="0"/>
                <a:cs typeface="Garamond" charset="0"/>
              </a:rPr>
            </a:br>
            <a:r>
              <a:rPr lang="en-US" dirty="0">
                <a:ea typeface="Garamond" charset="0"/>
                <a:cs typeface="Garamond" charset="0"/>
              </a:rPr>
              <a:t>CRF</a:t>
            </a:r>
            <a:endParaRPr lang="en-US" dirty="0"/>
          </a:p>
        </p:txBody>
      </p:sp>
      <p:pic>
        <p:nvPicPr>
          <p:cNvPr id="9" name="Pladsholder til indhold 8">
            <a:extLst>
              <a:ext uri="{FF2B5EF4-FFF2-40B4-BE49-F238E27FC236}">
                <a16:creationId xmlns:a16="http://schemas.microsoft.com/office/drawing/2014/main" id="{C0F24E94-04C1-3D4B-876A-F3AABD2161D5}"/>
              </a:ext>
            </a:extLst>
          </p:cNvPr>
          <p:cNvPicPr>
            <a:picLocks noGrp="1" noChangeAspect="1"/>
          </p:cNvPicPr>
          <p:nvPr>
            <p:ph idx="1"/>
          </p:nvPr>
        </p:nvPicPr>
        <p:blipFill>
          <a:blip r:embed="rId4"/>
          <a:stretch>
            <a:fillRect/>
          </a:stretch>
        </p:blipFill>
        <p:spPr>
          <a:xfrm>
            <a:off x="7594834" y="3612339"/>
            <a:ext cx="4267088" cy="2982470"/>
          </a:xfrm>
          <a:prstGeom prst="rect">
            <a:avLst/>
          </a:prstGeom>
        </p:spPr>
      </p:pic>
      <p:pic>
        <p:nvPicPr>
          <p:cNvPr id="10" name="Billede 9">
            <a:extLst>
              <a:ext uri="{FF2B5EF4-FFF2-40B4-BE49-F238E27FC236}">
                <a16:creationId xmlns:a16="http://schemas.microsoft.com/office/drawing/2014/main" id="{C2C0DF94-FE55-3449-8D7D-406C2371E10A}"/>
              </a:ext>
            </a:extLst>
          </p:cNvPr>
          <p:cNvPicPr>
            <a:picLocks noChangeAspect="1"/>
          </p:cNvPicPr>
          <p:nvPr/>
        </p:nvPicPr>
        <p:blipFill>
          <a:blip r:embed="rId5"/>
          <a:stretch>
            <a:fillRect/>
          </a:stretch>
        </p:blipFill>
        <p:spPr>
          <a:xfrm>
            <a:off x="252690" y="1820018"/>
            <a:ext cx="6597286" cy="3769222"/>
          </a:xfrm>
          <a:prstGeom prst="rect">
            <a:avLst/>
          </a:prstGeom>
        </p:spPr>
      </p:pic>
    </p:spTree>
    <p:extLst>
      <p:ext uri="{BB962C8B-B14F-4D97-AF65-F5344CB8AC3E}">
        <p14:creationId xmlns:p14="http://schemas.microsoft.com/office/powerpoint/2010/main" val="1292517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11A6C254-4CA1-D547-B819-BE7D44148CDF}"/>
              </a:ext>
            </a:extLst>
          </p:cNvPr>
          <p:cNvPicPr>
            <a:picLocks noChangeAspect="1"/>
          </p:cNvPicPr>
          <p:nvPr/>
        </p:nvPicPr>
        <p:blipFill>
          <a:blip r:embed="rId2"/>
          <a:stretch>
            <a:fillRect/>
          </a:stretch>
        </p:blipFill>
        <p:spPr>
          <a:xfrm>
            <a:off x="10811121" y="173298"/>
            <a:ext cx="1050801" cy="1260961"/>
          </a:xfrm>
          <a:prstGeom prst="rect">
            <a:avLst/>
          </a:prstGeom>
        </p:spPr>
      </p:pic>
      <p:sp>
        <p:nvSpPr>
          <p:cNvPr id="4" name="Pladsholder til dato 3">
            <a:extLst>
              <a:ext uri="{FF2B5EF4-FFF2-40B4-BE49-F238E27FC236}">
                <a16:creationId xmlns:a16="http://schemas.microsoft.com/office/drawing/2014/main" id="{BCE303C1-E52E-F446-9983-8F8D31F0D027}"/>
              </a:ext>
            </a:extLst>
          </p:cNvPr>
          <p:cNvSpPr>
            <a:spLocks noGrp="1"/>
          </p:cNvSpPr>
          <p:nvPr>
            <p:ph type="dt" sz="half" idx="10"/>
          </p:nvPr>
        </p:nvSpPr>
        <p:spPr/>
        <p:txBody>
          <a:bodyPr/>
          <a:lstStyle/>
          <a:p>
            <a:fld id="{65EED500-3E0C-8E40-8A58-9DE04C83E25B}" type="datetime1">
              <a:rPr lang="da-DK" smtClean="0"/>
              <a:t>14.01.2021</a:t>
            </a:fld>
            <a:r>
              <a:rPr lang="da-DK"/>
              <a:t>02-11-2017</a:t>
            </a:r>
            <a:endParaRPr lang="da-DK" dirty="0"/>
          </a:p>
        </p:txBody>
      </p:sp>
      <p:sp>
        <p:nvSpPr>
          <p:cNvPr id="7" name="Rectangle 5">
            <a:extLst>
              <a:ext uri="{FF2B5EF4-FFF2-40B4-BE49-F238E27FC236}">
                <a16:creationId xmlns:a16="http://schemas.microsoft.com/office/drawing/2014/main" id="{C0FC30B3-E395-F54C-B7E6-4DBEA788FA25}"/>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8" name="Rectangle 5">
            <a:extLst>
              <a:ext uri="{FF2B5EF4-FFF2-40B4-BE49-F238E27FC236}">
                <a16:creationId xmlns:a16="http://schemas.microsoft.com/office/drawing/2014/main" id="{F64A63A9-4DA0-3743-BD02-8070FA207E8A}"/>
              </a:ext>
            </a:extLst>
          </p:cNvPr>
          <p:cNvSpPr/>
          <p:nvPr/>
        </p:nvSpPr>
        <p:spPr bwMode="auto">
          <a:xfrm>
            <a:off x="11202986" y="5897563"/>
            <a:ext cx="868089" cy="8113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12" name="Rectangle 5">
            <a:extLst>
              <a:ext uri="{FF2B5EF4-FFF2-40B4-BE49-F238E27FC236}">
                <a16:creationId xmlns:a16="http://schemas.microsoft.com/office/drawing/2014/main" id="{9FD87883-B693-0D4C-80EF-CAD37F41436D}"/>
              </a:ext>
            </a:extLst>
          </p:cNvPr>
          <p:cNvSpPr/>
          <p:nvPr/>
        </p:nvSpPr>
        <p:spPr bwMode="auto">
          <a:xfrm>
            <a:off x="268425" y="6248063"/>
            <a:ext cx="2926766" cy="4608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pic>
        <p:nvPicPr>
          <p:cNvPr id="6" name="Billede 5">
            <a:extLst>
              <a:ext uri="{FF2B5EF4-FFF2-40B4-BE49-F238E27FC236}">
                <a16:creationId xmlns:a16="http://schemas.microsoft.com/office/drawing/2014/main" id="{6A707859-3947-8947-8871-5EFCF02866DA}"/>
              </a:ext>
            </a:extLst>
          </p:cNvPr>
          <p:cNvPicPr>
            <a:picLocks noChangeAspect="1"/>
          </p:cNvPicPr>
          <p:nvPr/>
        </p:nvPicPr>
        <p:blipFill>
          <a:blip r:embed="rId3"/>
          <a:stretch>
            <a:fillRect/>
          </a:stretch>
        </p:blipFill>
        <p:spPr>
          <a:xfrm>
            <a:off x="315913" y="6011638"/>
            <a:ext cx="735693" cy="583171"/>
          </a:xfrm>
          <a:prstGeom prst="rect">
            <a:avLst/>
          </a:prstGeom>
        </p:spPr>
      </p:pic>
      <p:sp>
        <p:nvSpPr>
          <p:cNvPr id="21" name="Title 1">
            <a:extLst>
              <a:ext uri="{FF2B5EF4-FFF2-40B4-BE49-F238E27FC236}">
                <a16:creationId xmlns:a16="http://schemas.microsoft.com/office/drawing/2014/main" id="{1E94E725-9397-644E-8DCA-53F557CE2AA3}"/>
              </a:ext>
            </a:extLst>
          </p:cNvPr>
          <p:cNvSpPr>
            <a:spLocks noGrp="1"/>
          </p:cNvSpPr>
          <p:nvPr>
            <p:ph type="title"/>
          </p:nvPr>
        </p:nvSpPr>
        <p:spPr>
          <a:xfrm>
            <a:off x="315913" y="149225"/>
            <a:ext cx="9618662" cy="1309688"/>
          </a:xfrm>
        </p:spPr>
        <p:txBody>
          <a:bodyPr/>
          <a:lstStyle/>
          <a:p>
            <a:r>
              <a:rPr lang="en-US" dirty="0">
                <a:ea typeface="Garamond" charset="0"/>
                <a:cs typeface="Garamond" charset="0"/>
              </a:rPr>
              <a:t>MASTER trial, </a:t>
            </a:r>
            <a:br>
              <a:rPr lang="en-US" dirty="0">
                <a:ea typeface="Garamond" charset="0"/>
                <a:cs typeface="Garamond" charset="0"/>
              </a:rPr>
            </a:br>
            <a:r>
              <a:rPr lang="en-US" dirty="0">
                <a:ea typeface="Garamond" charset="0"/>
                <a:cs typeface="Garamond" charset="0"/>
              </a:rPr>
              <a:t>PRO-CTCAE</a:t>
            </a:r>
            <a:endParaRPr lang="en-US" dirty="0"/>
          </a:p>
        </p:txBody>
      </p:sp>
      <p:pic>
        <p:nvPicPr>
          <p:cNvPr id="9" name="Pladsholder til indhold 8">
            <a:extLst>
              <a:ext uri="{FF2B5EF4-FFF2-40B4-BE49-F238E27FC236}">
                <a16:creationId xmlns:a16="http://schemas.microsoft.com/office/drawing/2014/main" id="{73DC7951-F442-D441-8BC0-F08CD1794BE0}"/>
              </a:ext>
            </a:extLst>
          </p:cNvPr>
          <p:cNvPicPr>
            <a:picLocks noGrp="1" noChangeAspect="1"/>
          </p:cNvPicPr>
          <p:nvPr>
            <p:ph idx="1"/>
          </p:nvPr>
        </p:nvPicPr>
        <p:blipFill>
          <a:blip r:embed="rId4"/>
          <a:stretch>
            <a:fillRect/>
          </a:stretch>
        </p:blipFill>
        <p:spPr>
          <a:xfrm>
            <a:off x="7370075" y="3695827"/>
            <a:ext cx="3563999" cy="2756595"/>
          </a:xfrm>
          <a:prstGeom prst="rect">
            <a:avLst/>
          </a:prstGeom>
        </p:spPr>
      </p:pic>
      <p:pic>
        <p:nvPicPr>
          <p:cNvPr id="10" name="Billede 9">
            <a:extLst>
              <a:ext uri="{FF2B5EF4-FFF2-40B4-BE49-F238E27FC236}">
                <a16:creationId xmlns:a16="http://schemas.microsoft.com/office/drawing/2014/main" id="{76892D55-F1E0-CA4A-A5FF-6C50B47ACD4A}"/>
              </a:ext>
            </a:extLst>
          </p:cNvPr>
          <p:cNvPicPr>
            <a:picLocks noChangeAspect="1"/>
          </p:cNvPicPr>
          <p:nvPr/>
        </p:nvPicPr>
        <p:blipFill>
          <a:blip r:embed="rId5"/>
          <a:stretch>
            <a:fillRect/>
          </a:stretch>
        </p:blipFill>
        <p:spPr>
          <a:xfrm>
            <a:off x="268424" y="1378504"/>
            <a:ext cx="7266147" cy="4658144"/>
          </a:xfrm>
          <a:prstGeom prst="rect">
            <a:avLst/>
          </a:prstGeom>
        </p:spPr>
      </p:pic>
      <p:pic>
        <p:nvPicPr>
          <p:cNvPr id="11" name="Billede 10">
            <a:extLst>
              <a:ext uri="{FF2B5EF4-FFF2-40B4-BE49-F238E27FC236}">
                <a16:creationId xmlns:a16="http://schemas.microsoft.com/office/drawing/2014/main" id="{B35CA74E-91C9-5C4C-884D-44CD15926E83}"/>
              </a:ext>
            </a:extLst>
          </p:cNvPr>
          <p:cNvPicPr>
            <a:picLocks noChangeAspect="1"/>
          </p:cNvPicPr>
          <p:nvPr/>
        </p:nvPicPr>
        <p:blipFill>
          <a:blip r:embed="rId6"/>
          <a:stretch>
            <a:fillRect/>
          </a:stretch>
        </p:blipFill>
        <p:spPr>
          <a:xfrm>
            <a:off x="9918822" y="2454671"/>
            <a:ext cx="1943100" cy="1041400"/>
          </a:xfrm>
          <a:prstGeom prst="rect">
            <a:avLst/>
          </a:prstGeom>
        </p:spPr>
      </p:pic>
    </p:spTree>
    <p:extLst>
      <p:ext uri="{BB962C8B-B14F-4D97-AF65-F5344CB8AC3E}">
        <p14:creationId xmlns:p14="http://schemas.microsoft.com/office/powerpoint/2010/main" val="2211053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11A6C254-4CA1-D547-B819-BE7D44148CDF}"/>
              </a:ext>
            </a:extLst>
          </p:cNvPr>
          <p:cNvPicPr>
            <a:picLocks noChangeAspect="1"/>
          </p:cNvPicPr>
          <p:nvPr/>
        </p:nvPicPr>
        <p:blipFill>
          <a:blip r:embed="rId2"/>
          <a:stretch>
            <a:fillRect/>
          </a:stretch>
        </p:blipFill>
        <p:spPr>
          <a:xfrm>
            <a:off x="10811121" y="173298"/>
            <a:ext cx="1050801" cy="1260961"/>
          </a:xfrm>
          <a:prstGeom prst="rect">
            <a:avLst/>
          </a:prstGeom>
        </p:spPr>
      </p:pic>
      <p:sp>
        <p:nvSpPr>
          <p:cNvPr id="4" name="Pladsholder til dato 3">
            <a:extLst>
              <a:ext uri="{FF2B5EF4-FFF2-40B4-BE49-F238E27FC236}">
                <a16:creationId xmlns:a16="http://schemas.microsoft.com/office/drawing/2014/main" id="{BCE303C1-E52E-F446-9983-8F8D31F0D027}"/>
              </a:ext>
            </a:extLst>
          </p:cNvPr>
          <p:cNvSpPr>
            <a:spLocks noGrp="1"/>
          </p:cNvSpPr>
          <p:nvPr>
            <p:ph type="dt" sz="half" idx="10"/>
          </p:nvPr>
        </p:nvSpPr>
        <p:spPr/>
        <p:txBody>
          <a:bodyPr/>
          <a:lstStyle/>
          <a:p>
            <a:fld id="{65EED500-3E0C-8E40-8A58-9DE04C83E25B}" type="datetime1">
              <a:rPr lang="da-DK" smtClean="0"/>
              <a:t>14.01.2021</a:t>
            </a:fld>
            <a:r>
              <a:rPr lang="da-DK"/>
              <a:t>02-11-2017</a:t>
            </a:r>
            <a:endParaRPr lang="da-DK" dirty="0"/>
          </a:p>
        </p:txBody>
      </p:sp>
      <p:sp>
        <p:nvSpPr>
          <p:cNvPr id="7" name="Rectangle 5">
            <a:extLst>
              <a:ext uri="{FF2B5EF4-FFF2-40B4-BE49-F238E27FC236}">
                <a16:creationId xmlns:a16="http://schemas.microsoft.com/office/drawing/2014/main" id="{C0FC30B3-E395-F54C-B7E6-4DBEA788FA25}"/>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8" name="Rectangle 5">
            <a:extLst>
              <a:ext uri="{FF2B5EF4-FFF2-40B4-BE49-F238E27FC236}">
                <a16:creationId xmlns:a16="http://schemas.microsoft.com/office/drawing/2014/main" id="{F64A63A9-4DA0-3743-BD02-8070FA207E8A}"/>
              </a:ext>
            </a:extLst>
          </p:cNvPr>
          <p:cNvSpPr/>
          <p:nvPr/>
        </p:nvSpPr>
        <p:spPr bwMode="auto">
          <a:xfrm>
            <a:off x="11202986" y="5897563"/>
            <a:ext cx="868089" cy="8113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12" name="Rectangle 5">
            <a:extLst>
              <a:ext uri="{FF2B5EF4-FFF2-40B4-BE49-F238E27FC236}">
                <a16:creationId xmlns:a16="http://schemas.microsoft.com/office/drawing/2014/main" id="{9FD87883-B693-0D4C-80EF-CAD37F41436D}"/>
              </a:ext>
            </a:extLst>
          </p:cNvPr>
          <p:cNvSpPr/>
          <p:nvPr/>
        </p:nvSpPr>
        <p:spPr bwMode="auto">
          <a:xfrm>
            <a:off x="268425" y="6248063"/>
            <a:ext cx="2926766" cy="4608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pic>
        <p:nvPicPr>
          <p:cNvPr id="6" name="Billede 5">
            <a:extLst>
              <a:ext uri="{FF2B5EF4-FFF2-40B4-BE49-F238E27FC236}">
                <a16:creationId xmlns:a16="http://schemas.microsoft.com/office/drawing/2014/main" id="{6A707859-3947-8947-8871-5EFCF02866DA}"/>
              </a:ext>
            </a:extLst>
          </p:cNvPr>
          <p:cNvPicPr>
            <a:picLocks noChangeAspect="1"/>
          </p:cNvPicPr>
          <p:nvPr/>
        </p:nvPicPr>
        <p:blipFill>
          <a:blip r:embed="rId3"/>
          <a:stretch>
            <a:fillRect/>
          </a:stretch>
        </p:blipFill>
        <p:spPr>
          <a:xfrm>
            <a:off x="315913" y="6011638"/>
            <a:ext cx="735693" cy="583171"/>
          </a:xfrm>
          <a:prstGeom prst="rect">
            <a:avLst/>
          </a:prstGeom>
        </p:spPr>
      </p:pic>
      <p:sp>
        <p:nvSpPr>
          <p:cNvPr id="21" name="Title 1">
            <a:extLst>
              <a:ext uri="{FF2B5EF4-FFF2-40B4-BE49-F238E27FC236}">
                <a16:creationId xmlns:a16="http://schemas.microsoft.com/office/drawing/2014/main" id="{1E94E725-9397-644E-8DCA-53F557CE2AA3}"/>
              </a:ext>
            </a:extLst>
          </p:cNvPr>
          <p:cNvSpPr>
            <a:spLocks noGrp="1"/>
          </p:cNvSpPr>
          <p:nvPr>
            <p:ph type="title"/>
          </p:nvPr>
        </p:nvSpPr>
        <p:spPr>
          <a:xfrm>
            <a:off x="315913" y="149225"/>
            <a:ext cx="9618662" cy="1309688"/>
          </a:xfrm>
        </p:spPr>
        <p:txBody>
          <a:bodyPr/>
          <a:lstStyle/>
          <a:p>
            <a:r>
              <a:rPr lang="en-US" dirty="0">
                <a:ea typeface="Garamond" charset="0"/>
                <a:cs typeface="Garamond" charset="0"/>
              </a:rPr>
              <a:t>MASTER trial, </a:t>
            </a:r>
            <a:br>
              <a:rPr lang="en-US" dirty="0">
                <a:ea typeface="Garamond" charset="0"/>
                <a:cs typeface="Garamond" charset="0"/>
              </a:rPr>
            </a:br>
            <a:r>
              <a:rPr lang="en-US" dirty="0">
                <a:ea typeface="Garamond" charset="0"/>
                <a:cs typeface="Garamond" charset="0"/>
              </a:rPr>
              <a:t>Translational blood</a:t>
            </a:r>
            <a:endParaRPr lang="en-US" dirty="0"/>
          </a:p>
        </p:txBody>
      </p:sp>
      <p:pic>
        <p:nvPicPr>
          <p:cNvPr id="9" name="Pladsholder til indhold 8">
            <a:extLst>
              <a:ext uri="{FF2B5EF4-FFF2-40B4-BE49-F238E27FC236}">
                <a16:creationId xmlns:a16="http://schemas.microsoft.com/office/drawing/2014/main" id="{35726647-457F-2B46-B41A-BAFFBD111C9D}"/>
              </a:ext>
            </a:extLst>
          </p:cNvPr>
          <p:cNvPicPr>
            <a:picLocks noGrp="1" noChangeAspect="1"/>
          </p:cNvPicPr>
          <p:nvPr>
            <p:ph idx="1"/>
          </p:nvPr>
        </p:nvPicPr>
        <p:blipFill>
          <a:blip r:embed="rId4"/>
          <a:stretch>
            <a:fillRect/>
          </a:stretch>
        </p:blipFill>
        <p:spPr>
          <a:xfrm>
            <a:off x="268425" y="1924579"/>
            <a:ext cx="4961891" cy="3126410"/>
          </a:xfrm>
          <a:prstGeom prst="rect">
            <a:avLst/>
          </a:prstGeom>
        </p:spPr>
      </p:pic>
      <p:sp>
        <p:nvSpPr>
          <p:cNvPr id="10" name="Rektangel 9">
            <a:extLst>
              <a:ext uri="{FF2B5EF4-FFF2-40B4-BE49-F238E27FC236}">
                <a16:creationId xmlns:a16="http://schemas.microsoft.com/office/drawing/2014/main" id="{166AFD09-7128-AC49-B85E-C68B96F9AEC5}"/>
              </a:ext>
            </a:extLst>
          </p:cNvPr>
          <p:cNvSpPr/>
          <p:nvPr/>
        </p:nvSpPr>
        <p:spPr>
          <a:xfrm>
            <a:off x="5446340" y="3035053"/>
            <a:ext cx="6092825" cy="2092881"/>
          </a:xfrm>
          <a:prstGeom prst="rect">
            <a:avLst/>
          </a:prstGeom>
        </p:spPr>
        <p:txBody>
          <a:bodyPr>
            <a:spAutoFit/>
          </a:bodyPr>
          <a:lstStyle/>
          <a:p>
            <a:pPr lvl="0" algn="just">
              <a:lnSpc>
                <a:spcPct val="100000"/>
              </a:lnSpc>
              <a:spcAft>
                <a:spcPts val="600"/>
              </a:spcAft>
              <a:tabLst>
                <a:tab pos="228600" algn="l"/>
                <a:tab pos="828040" algn="l"/>
              </a:tabLst>
            </a:pPr>
            <a:r>
              <a:rPr lang="en-US" sz="2000" b="1" dirty="0">
                <a:latin typeface="+mn-lt"/>
                <a:ea typeface="Times New Roman" panose="02020603050405020304" pitchFamily="18" charset="0"/>
              </a:rPr>
              <a:t>Serum, plasma and whole-blood collected at baseline and during follow-up (year 1, year 2) </a:t>
            </a:r>
          </a:p>
          <a:p>
            <a:pPr lvl="0" algn="just">
              <a:lnSpc>
                <a:spcPct val="100000"/>
              </a:lnSpc>
              <a:spcAft>
                <a:spcPts val="600"/>
              </a:spcAft>
              <a:tabLst>
                <a:tab pos="228600" algn="l"/>
                <a:tab pos="828040" algn="l"/>
              </a:tabLst>
            </a:pPr>
            <a:r>
              <a:rPr lang="en-US" sz="2000" dirty="0">
                <a:latin typeface="+mn-lt"/>
                <a:ea typeface="Times New Roman" panose="02020603050405020304" pitchFamily="18" charset="0"/>
              </a:rPr>
              <a:t>Analyzed for prognostic and predictive markers, </a:t>
            </a:r>
          </a:p>
          <a:p>
            <a:pPr lvl="0" algn="just">
              <a:lnSpc>
                <a:spcPct val="100000"/>
              </a:lnSpc>
              <a:spcAft>
                <a:spcPts val="600"/>
              </a:spcAft>
              <a:tabLst>
                <a:tab pos="228600" algn="l"/>
                <a:tab pos="828040" algn="l"/>
              </a:tabLst>
            </a:pPr>
            <a:r>
              <a:rPr lang="en-US" sz="2000" dirty="0">
                <a:latin typeface="+mn-lt"/>
                <a:ea typeface="Times New Roman" panose="02020603050405020304" pitchFamily="18" charset="0"/>
              </a:rPr>
              <a:t>i.e. LDL, HDL, cholesterol, triglycerides, Apo-A, and Apo-B, HMGCR SNP´s, circulating antibodies and circulating tumor-DNA.</a:t>
            </a:r>
            <a:endParaRPr lang="da-SE" sz="2000" i="1" dirty="0">
              <a:effectLst/>
              <a:latin typeface="+mn-lt"/>
              <a:ea typeface="Times New Roman" panose="02020603050405020304" pitchFamily="18" charset="0"/>
            </a:endParaRPr>
          </a:p>
        </p:txBody>
      </p:sp>
      <p:cxnSp>
        <p:nvCxnSpPr>
          <p:cNvPr id="14" name="Lige pilforbindelse 13">
            <a:extLst>
              <a:ext uri="{FF2B5EF4-FFF2-40B4-BE49-F238E27FC236}">
                <a16:creationId xmlns:a16="http://schemas.microsoft.com/office/drawing/2014/main" id="{479800F7-36B7-6D40-AFF5-197F1DA1AAAF}"/>
              </a:ext>
            </a:extLst>
          </p:cNvPr>
          <p:cNvCxnSpPr>
            <a:cxnSpLocks/>
          </p:cNvCxnSpPr>
          <p:nvPr/>
        </p:nvCxnSpPr>
        <p:spPr bwMode="auto">
          <a:xfrm>
            <a:off x="5446340" y="5508035"/>
            <a:ext cx="6092825" cy="0"/>
          </a:xfrm>
          <a:prstGeom prst="straightConnector1">
            <a:avLst/>
          </a:prstGeom>
          <a:solidFill>
            <a:schemeClr val="accent2"/>
          </a:solidFill>
          <a:ln w="57150" cap="flat" cmpd="sng" algn="ctr">
            <a:solidFill>
              <a:schemeClr val="accent5"/>
            </a:solidFill>
            <a:prstDash val="solid"/>
            <a:round/>
            <a:headEnd type="none" w="med" len="med"/>
            <a:tailEnd type="triangle"/>
          </a:ln>
          <a:effectLst/>
        </p:spPr>
      </p:cxnSp>
      <p:cxnSp>
        <p:nvCxnSpPr>
          <p:cNvPr id="18" name="Lige forbindelse 17">
            <a:extLst>
              <a:ext uri="{FF2B5EF4-FFF2-40B4-BE49-F238E27FC236}">
                <a16:creationId xmlns:a16="http://schemas.microsoft.com/office/drawing/2014/main" id="{381E1DF8-4319-CC45-B42F-A919E9D40F37}"/>
              </a:ext>
            </a:extLst>
          </p:cNvPr>
          <p:cNvCxnSpPr>
            <a:cxnSpLocks/>
          </p:cNvCxnSpPr>
          <p:nvPr/>
        </p:nvCxnSpPr>
        <p:spPr bwMode="auto">
          <a:xfrm>
            <a:off x="5446340" y="5157535"/>
            <a:ext cx="0" cy="740028"/>
          </a:xfrm>
          <a:prstGeom prst="line">
            <a:avLst/>
          </a:prstGeom>
          <a:solidFill>
            <a:schemeClr val="accent2"/>
          </a:solidFill>
          <a:ln w="1778" cap="flat" cmpd="sng" algn="ctr">
            <a:solidFill>
              <a:schemeClr val="accent5"/>
            </a:solidFill>
            <a:prstDash val="solid"/>
            <a:round/>
            <a:headEnd type="none" w="med" len="med"/>
            <a:tailEnd type="none" w="med" len="med"/>
          </a:ln>
          <a:effectLst/>
        </p:spPr>
      </p:cxnSp>
      <p:cxnSp>
        <p:nvCxnSpPr>
          <p:cNvPr id="22" name="Lige forbindelse 21">
            <a:extLst>
              <a:ext uri="{FF2B5EF4-FFF2-40B4-BE49-F238E27FC236}">
                <a16:creationId xmlns:a16="http://schemas.microsoft.com/office/drawing/2014/main" id="{EA74457F-C406-D54C-B1D8-A11293A77B34}"/>
              </a:ext>
            </a:extLst>
          </p:cNvPr>
          <p:cNvCxnSpPr>
            <a:cxnSpLocks/>
          </p:cNvCxnSpPr>
          <p:nvPr/>
        </p:nvCxnSpPr>
        <p:spPr bwMode="auto">
          <a:xfrm>
            <a:off x="8492752" y="5138021"/>
            <a:ext cx="0" cy="740028"/>
          </a:xfrm>
          <a:prstGeom prst="line">
            <a:avLst/>
          </a:prstGeom>
          <a:solidFill>
            <a:schemeClr val="accent2"/>
          </a:solidFill>
          <a:ln w="1778" cap="flat" cmpd="sng" algn="ctr">
            <a:solidFill>
              <a:schemeClr val="accent5"/>
            </a:solidFill>
            <a:prstDash val="solid"/>
            <a:round/>
            <a:headEnd type="none" w="med" len="med"/>
            <a:tailEnd type="none" w="med" len="med"/>
          </a:ln>
          <a:effectLst/>
        </p:spPr>
      </p:cxnSp>
      <p:cxnSp>
        <p:nvCxnSpPr>
          <p:cNvPr id="23" name="Lige forbindelse 22">
            <a:extLst>
              <a:ext uri="{FF2B5EF4-FFF2-40B4-BE49-F238E27FC236}">
                <a16:creationId xmlns:a16="http://schemas.microsoft.com/office/drawing/2014/main" id="{3C5886E5-E466-8D49-9C5B-E2DC53757528}"/>
              </a:ext>
            </a:extLst>
          </p:cNvPr>
          <p:cNvCxnSpPr>
            <a:cxnSpLocks/>
          </p:cNvCxnSpPr>
          <p:nvPr/>
        </p:nvCxnSpPr>
        <p:spPr bwMode="auto">
          <a:xfrm>
            <a:off x="11313394" y="5127934"/>
            <a:ext cx="0" cy="740028"/>
          </a:xfrm>
          <a:prstGeom prst="line">
            <a:avLst/>
          </a:prstGeom>
          <a:solidFill>
            <a:schemeClr val="accent2"/>
          </a:solidFill>
          <a:ln w="1778" cap="flat" cmpd="sng" algn="ctr">
            <a:solidFill>
              <a:schemeClr val="accent5"/>
            </a:solidFill>
            <a:prstDash val="solid"/>
            <a:round/>
            <a:headEnd type="none" w="med" len="med"/>
            <a:tailEnd type="none" w="med" len="med"/>
          </a:ln>
          <a:effectLst/>
        </p:spPr>
      </p:cxnSp>
      <p:pic>
        <p:nvPicPr>
          <p:cNvPr id="20" name="Billede 19">
            <a:extLst>
              <a:ext uri="{FF2B5EF4-FFF2-40B4-BE49-F238E27FC236}">
                <a16:creationId xmlns:a16="http://schemas.microsoft.com/office/drawing/2014/main" id="{5F00388B-80B6-AF49-8E18-680CD783E811}"/>
              </a:ext>
            </a:extLst>
          </p:cNvPr>
          <p:cNvPicPr>
            <a:picLocks noChangeAspect="1"/>
          </p:cNvPicPr>
          <p:nvPr/>
        </p:nvPicPr>
        <p:blipFill>
          <a:blip r:embed="rId5"/>
          <a:stretch>
            <a:fillRect/>
          </a:stretch>
        </p:blipFill>
        <p:spPr>
          <a:xfrm>
            <a:off x="5162751" y="6011638"/>
            <a:ext cx="567177" cy="567177"/>
          </a:xfrm>
          <a:prstGeom prst="rect">
            <a:avLst/>
          </a:prstGeom>
        </p:spPr>
      </p:pic>
      <p:pic>
        <p:nvPicPr>
          <p:cNvPr id="24" name="Billede 23">
            <a:extLst>
              <a:ext uri="{FF2B5EF4-FFF2-40B4-BE49-F238E27FC236}">
                <a16:creationId xmlns:a16="http://schemas.microsoft.com/office/drawing/2014/main" id="{87D71DF0-3D49-1D4D-800D-6D2EB35F472A}"/>
              </a:ext>
            </a:extLst>
          </p:cNvPr>
          <p:cNvPicPr>
            <a:picLocks noChangeAspect="1"/>
          </p:cNvPicPr>
          <p:nvPr/>
        </p:nvPicPr>
        <p:blipFill>
          <a:blip r:embed="rId5"/>
          <a:stretch>
            <a:fillRect/>
          </a:stretch>
        </p:blipFill>
        <p:spPr>
          <a:xfrm>
            <a:off x="8209163" y="6027632"/>
            <a:ext cx="567177" cy="567177"/>
          </a:xfrm>
          <a:prstGeom prst="rect">
            <a:avLst/>
          </a:prstGeom>
        </p:spPr>
      </p:pic>
      <p:pic>
        <p:nvPicPr>
          <p:cNvPr id="25" name="Billede 24">
            <a:extLst>
              <a:ext uri="{FF2B5EF4-FFF2-40B4-BE49-F238E27FC236}">
                <a16:creationId xmlns:a16="http://schemas.microsoft.com/office/drawing/2014/main" id="{5C8E0A78-FE87-9D44-8063-233342D8FA8B}"/>
              </a:ext>
            </a:extLst>
          </p:cNvPr>
          <p:cNvPicPr>
            <a:picLocks noChangeAspect="1"/>
          </p:cNvPicPr>
          <p:nvPr/>
        </p:nvPicPr>
        <p:blipFill>
          <a:blip r:embed="rId5"/>
          <a:stretch>
            <a:fillRect/>
          </a:stretch>
        </p:blipFill>
        <p:spPr>
          <a:xfrm>
            <a:off x="11029805" y="6011637"/>
            <a:ext cx="567177" cy="567177"/>
          </a:xfrm>
          <a:prstGeom prst="rect">
            <a:avLst/>
          </a:prstGeom>
        </p:spPr>
      </p:pic>
    </p:spTree>
    <p:extLst>
      <p:ext uri="{BB962C8B-B14F-4D97-AF65-F5344CB8AC3E}">
        <p14:creationId xmlns:p14="http://schemas.microsoft.com/office/powerpoint/2010/main" val="3547833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11A6C254-4CA1-D547-B819-BE7D44148CDF}"/>
              </a:ext>
            </a:extLst>
          </p:cNvPr>
          <p:cNvPicPr>
            <a:picLocks noChangeAspect="1"/>
          </p:cNvPicPr>
          <p:nvPr/>
        </p:nvPicPr>
        <p:blipFill>
          <a:blip r:embed="rId3"/>
          <a:stretch>
            <a:fillRect/>
          </a:stretch>
        </p:blipFill>
        <p:spPr>
          <a:xfrm>
            <a:off x="10811121" y="173298"/>
            <a:ext cx="1050801" cy="1260961"/>
          </a:xfrm>
          <a:prstGeom prst="rect">
            <a:avLst/>
          </a:prstGeom>
        </p:spPr>
      </p:pic>
      <p:sp>
        <p:nvSpPr>
          <p:cNvPr id="4" name="Pladsholder til dato 3">
            <a:extLst>
              <a:ext uri="{FF2B5EF4-FFF2-40B4-BE49-F238E27FC236}">
                <a16:creationId xmlns:a16="http://schemas.microsoft.com/office/drawing/2014/main" id="{BCE303C1-E52E-F446-9983-8F8D31F0D027}"/>
              </a:ext>
            </a:extLst>
          </p:cNvPr>
          <p:cNvSpPr>
            <a:spLocks noGrp="1"/>
          </p:cNvSpPr>
          <p:nvPr>
            <p:ph type="dt" sz="half" idx="10"/>
          </p:nvPr>
        </p:nvSpPr>
        <p:spPr/>
        <p:txBody>
          <a:bodyPr/>
          <a:lstStyle/>
          <a:p>
            <a:fld id="{65EED500-3E0C-8E40-8A58-9DE04C83E25B}" type="datetime1">
              <a:rPr lang="da-DK" smtClean="0"/>
              <a:t>14.01.2021</a:t>
            </a:fld>
            <a:r>
              <a:rPr lang="da-DK"/>
              <a:t>02-11-2017</a:t>
            </a:r>
            <a:endParaRPr lang="da-DK" dirty="0"/>
          </a:p>
        </p:txBody>
      </p:sp>
      <p:sp>
        <p:nvSpPr>
          <p:cNvPr id="7" name="Rectangle 5">
            <a:extLst>
              <a:ext uri="{FF2B5EF4-FFF2-40B4-BE49-F238E27FC236}">
                <a16:creationId xmlns:a16="http://schemas.microsoft.com/office/drawing/2014/main" id="{C0FC30B3-E395-F54C-B7E6-4DBEA788FA25}"/>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8" name="Rectangle 5">
            <a:extLst>
              <a:ext uri="{FF2B5EF4-FFF2-40B4-BE49-F238E27FC236}">
                <a16:creationId xmlns:a16="http://schemas.microsoft.com/office/drawing/2014/main" id="{F64A63A9-4DA0-3743-BD02-8070FA207E8A}"/>
              </a:ext>
            </a:extLst>
          </p:cNvPr>
          <p:cNvSpPr/>
          <p:nvPr/>
        </p:nvSpPr>
        <p:spPr bwMode="auto">
          <a:xfrm>
            <a:off x="11202986" y="5897563"/>
            <a:ext cx="868089" cy="8113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
        <p:nvSpPr>
          <p:cNvPr id="12" name="Rectangle 5">
            <a:extLst>
              <a:ext uri="{FF2B5EF4-FFF2-40B4-BE49-F238E27FC236}">
                <a16:creationId xmlns:a16="http://schemas.microsoft.com/office/drawing/2014/main" id="{9FD87883-B693-0D4C-80EF-CAD37F41436D}"/>
              </a:ext>
            </a:extLst>
          </p:cNvPr>
          <p:cNvSpPr/>
          <p:nvPr/>
        </p:nvSpPr>
        <p:spPr bwMode="auto">
          <a:xfrm>
            <a:off x="268425" y="6248063"/>
            <a:ext cx="2926766" cy="460822"/>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pic>
        <p:nvPicPr>
          <p:cNvPr id="6" name="Billede 5">
            <a:extLst>
              <a:ext uri="{FF2B5EF4-FFF2-40B4-BE49-F238E27FC236}">
                <a16:creationId xmlns:a16="http://schemas.microsoft.com/office/drawing/2014/main" id="{6A707859-3947-8947-8871-5EFCF02866DA}"/>
              </a:ext>
            </a:extLst>
          </p:cNvPr>
          <p:cNvPicPr>
            <a:picLocks noChangeAspect="1"/>
          </p:cNvPicPr>
          <p:nvPr/>
        </p:nvPicPr>
        <p:blipFill>
          <a:blip r:embed="rId4"/>
          <a:stretch>
            <a:fillRect/>
          </a:stretch>
        </p:blipFill>
        <p:spPr>
          <a:xfrm>
            <a:off x="315913" y="6011638"/>
            <a:ext cx="735693" cy="583171"/>
          </a:xfrm>
          <a:prstGeom prst="rect">
            <a:avLst/>
          </a:prstGeom>
        </p:spPr>
      </p:pic>
      <p:sp>
        <p:nvSpPr>
          <p:cNvPr id="21" name="Title 1">
            <a:extLst>
              <a:ext uri="{FF2B5EF4-FFF2-40B4-BE49-F238E27FC236}">
                <a16:creationId xmlns:a16="http://schemas.microsoft.com/office/drawing/2014/main" id="{1E94E725-9397-644E-8DCA-53F557CE2AA3}"/>
              </a:ext>
            </a:extLst>
          </p:cNvPr>
          <p:cNvSpPr>
            <a:spLocks noGrp="1"/>
          </p:cNvSpPr>
          <p:nvPr>
            <p:ph type="title"/>
          </p:nvPr>
        </p:nvSpPr>
        <p:spPr>
          <a:xfrm>
            <a:off x="315913" y="149225"/>
            <a:ext cx="9618662" cy="1309688"/>
          </a:xfrm>
        </p:spPr>
        <p:txBody>
          <a:bodyPr/>
          <a:lstStyle/>
          <a:p>
            <a:r>
              <a:rPr lang="en-US" dirty="0">
                <a:ea typeface="Garamond" charset="0"/>
                <a:cs typeface="Garamond" charset="0"/>
              </a:rPr>
              <a:t>MASTER trial, </a:t>
            </a:r>
            <a:br>
              <a:rPr lang="en-US" dirty="0">
                <a:ea typeface="Garamond" charset="0"/>
                <a:cs typeface="Garamond" charset="0"/>
              </a:rPr>
            </a:br>
            <a:r>
              <a:rPr lang="en-US" dirty="0">
                <a:ea typeface="Garamond" charset="0"/>
                <a:cs typeface="Garamond" charset="0"/>
              </a:rPr>
              <a:t>STATUS</a:t>
            </a:r>
            <a:endParaRPr lang="en-US" dirty="0"/>
          </a:p>
        </p:txBody>
      </p:sp>
      <p:graphicFrame>
        <p:nvGraphicFramePr>
          <p:cNvPr id="11" name="Diagram 10">
            <a:extLst>
              <a:ext uri="{FF2B5EF4-FFF2-40B4-BE49-F238E27FC236}">
                <a16:creationId xmlns:a16="http://schemas.microsoft.com/office/drawing/2014/main" id="{F5072B48-1033-9840-8EBF-88EE0A95FE8F}"/>
              </a:ext>
            </a:extLst>
          </p:cNvPr>
          <p:cNvGraphicFramePr/>
          <p:nvPr>
            <p:extLst>
              <p:ext uri="{D42A27DB-BD31-4B8C-83A1-F6EECF244321}">
                <p14:modId xmlns:p14="http://schemas.microsoft.com/office/powerpoint/2010/main" val="3489087554"/>
              </p:ext>
            </p:extLst>
          </p:nvPr>
        </p:nvGraphicFramePr>
        <p:xfrm>
          <a:off x="2031471" y="720372"/>
          <a:ext cx="8779650" cy="54172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5" name="Billede 14">
            <a:extLst>
              <a:ext uri="{FF2B5EF4-FFF2-40B4-BE49-F238E27FC236}">
                <a16:creationId xmlns:a16="http://schemas.microsoft.com/office/drawing/2014/main" id="{D3ADE123-1F45-DE4C-8E81-E02E5E023549}"/>
              </a:ext>
            </a:extLst>
          </p:cNvPr>
          <p:cNvPicPr>
            <a:picLocks noChangeAspect="1"/>
          </p:cNvPicPr>
          <p:nvPr/>
        </p:nvPicPr>
        <p:blipFill>
          <a:blip r:embed="rId10"/>
          <a:stretch>
            <a:fillRect/>
          </a:stretch>
        </p:blipFill>
        <p:spPr>
          <a:xfrm>
            <a:off x="8770379" y="2078403"/>
            <a:ext cx="1404539" cy="1638629"/>
          </a:xfrm>
          <a:prstGeom prst="rect">
            <a:avLst/>
          </a:prstGeom>
        </p:spPr>
      </p:pic>
      <p:sp>
        <p:nvSpPr>
          <p:cNvPr id="16" name="Pil op 15">
            <a:extLst>
              <a:ext uri="{FF2B5EF4-FFF2-40B4-BE49-F238E27FC236}">
                <a16:creationId xmlns:a16="http://schemas.microsoft.com/office/drawing/2014/main" id="{C7ECCFBB-0E6A-1347-9F55-9A0CBA1B1C9D}"/>
              </a:ext>
            </a:extLst>
          </p:cNvPr>
          <p:cNvSpPr/>
          <p:nvPr/>
        </p:nvSpPr>
        <p:spPr bwMode="auto">
          <a:xfrm>
            <a:off x="9230332" y="4096655"/>
            <a:ext cx="484632" cy="978408"/>
          </a:xfrm>
          <a:prstGeom prst="upArrow">
            <a:avLst/>
          </a:prstGeom>
          <a:solidFill>
            <a:srgbClr val="166835"/>
          </a:solidFill>
          <a:ln w="1778"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SE" sz="1600" b="0" i="0" u="none" strike="noStrike" cap="none" normalizeH="0" baseline="0" dirty="0" err="1">
              <a:ln>
                <a:noFill/>
              </a:ln>
              <a:solidFill>
                <a:schemeClr val="bg1"/>
              </a:solidFill>
              <a:effectLst/>
              <a:latin typeface="AU Passata" pitchFamily="34" charset="0"/>
            </a:endParaRPr>
          </a:p>
        </p:txBody>
      </p:sp>
      <p:sp>
        <p:nvSpPr>
          <p:cNvPr id="17" name="Tekstfelt 16">
            <a:extLst>
              <a:ext uri="{FF2B5EF4-FFF2-40B4-BE49-F238E27FC236}">
                <a16:creationId xmlns:a16="http://schemas.microsoft.com/office/drawing/2014/main" id="{7245938A-82C6-FD47-84DA-9EB27497AC3B}"/>
              </a:ext>
            </a:extLst>
          </p:cNvPr>
          <p:cNvSpPr txBox="1"/>
          <p:nvPr/>
        </p:nvSpPr>
        <p:spPr>
          <a:xfrm>
            <a:off x="5734372" y="4035801"/>
            <a:ext cx="2451184" cy="467820"/>
          </a:xfrm>
          <a:prstGeom prst="rect">
            <a:avLst/>
          </a:prstGeom>
          <a:noFill/>
        </p:spPr>
        <p:txBody>
          <a:bodyPr wrap="none" lIns="0" tIns="0" rIns="0" bIns="0" rtlCol="0">
            <a:spAutoFit/>
          </a:bodyPr>
          <a:lstStyle/>
          <a:p>
            <a:pPr marL="285750" indent="-285750">
              <a:lnSpc>
                <a:spcPct val="95000"/>
              </a:lnSpc>
              <a:buFont typeface="Arial" panose="020B0604020202020204" pitchFamily="34" charset="0"/>
              <a:buChar char="•"/>
            </a:pPr>
            <a:r>
              <a:rPr lang="da-SE" sz="1600" dirty="0">
                <a:latin typeface="+mn-lt"/>
              </a:rPr>
              <a:t>DATABEHANDLERAFTALER</a:t>
            </a:r>
          </a:p>
          <a:p>
            <a:pPr marL="285750" indent="-285750">
              <a:lnSpc>
                <a:spcPct val="95000"/>
              </a:lnSpc>
              <a:buFont typeface="Arial" panose="020B0604020202020204" pitchFamily="34" charset="0"/>
              <a:buChar char="•"/>
            </a:pPr>
            <a:r>
              <a:rPr lang="da-SE" sz="1600" dirty="0">
                <a:latin typeface="+mn-lt"/>
              </a:rPr>
              <a:t>SAMARBEJDSAFTALER</a:t>
            </a:r>
          </a:p>
        </p:txBody>
      </p:sp>
      <p:cxnSp>
        <p:nvCxnSpPr>
          <p:cNvPr id="26" name="Lige pilforbindelse 25">
            <a:extLst>
              <a:ext uri="{FF2B5EF4-FFF2-40B4-BE49-F238E27FC236}">
                <a16:creationId xmlns:a16="http://schemas.microsoft.com/office/drawing/2014/main" id="{6047FBD4-D0CE-7B48-B26F-43903B95DF77}"/>
              </a:ext>
            </a:extLst>
          </p:cNvPr>
          <p:cNvCxnSpPr>
            <a:cxnSpLocks/>
          </p:cNvCxnSpPr>
          <p:nvPr/>
        </p:nvCxnSpPr>
        <p:spPr bwMode="auto">
          <a:xfrm>
            <a:off x="2494012" y="6137628"/>
            <a:ext cx="7128792" cy="0"/>
          </a:xfrm>
          <a:prstGeom prst="straightConnector1">
            <a:avLst/>
          </a:prstGeom>
          <a:solidFill>
            <a:schemeClr val="accent2"/>
          </a:solidFill>
          <a:ln w="57150" cap="flat" cmpd="sng" algn="ctr">
            <a:solidFill>
              <a:srgbClr val="166835"/>
            </a:solidFill>
            <a:prstDash val="solid"/>
            <a:round/>
            <a:headEnd type="none" w="med" len="med"/>
            <a:tailEnd type="triangle"/>
          </a:ln>
          <a:effectLst/>
        </p:spPr>
      </p:cxnSp>
    </p:spTree>
    <p:extLst>
      <p:ext uri="{BB962C8B-B14F-4D97-AF65-F5344CB8AC3E}">
        <p14:creationId xmlns:p14="http://schemas.microsoft.com/office/powerpoint/2010/main" val="4098391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a:xfrm>
            <a:off x="477788" y="620688"/>
            <a:ext cx="10077667" cy="719913"/>
          </a:xfrm>
        </p:spPr>
        <p:txBody>
          <a:bodyPr/>
          <a:lstStyle/>
          <a:p>
            <a:r>
              <a:rPr lang="da-DK" sz="3199" dirty="0"/>
              <a:t>Første patientinklusion d. 14. januar 2021</a:t>
            </a:r>
          </a:p>
        </p:txBody>
      </p:sp>
      <p:pic>
        <p:nvPicPr>
          <p:cNvPr id="15" name="Pladsholder til indhold 14"/>
          <p:cNvPicPr>
            <a:picLocks noGrp="1" noChangeAspect="1"/>
          </p:cNvPicPr>
          <p:nvPr>
            <p:ph sz="quarter" idx="11"/>
          </p:nvPr>
        </p:nvPicPr>
        <p:blipFill>
          <a:blip r:embed="rId2" cstate="print">
            <a:extLst>
              <a:ext uri="{28A0092B-C50C-407E-A947-70E740481C1C}">
                <a14:useLocalDpi xmlns:a14="http://schemas.microsoft.com/office/drawing/2010/main" val="0"/>
              </a:ext>
            </a:extLst>
          </a:blip>
          <a:stretch>
            <a:fillRect/>
          </a:stretch>
        </p:blipFill>
        <p:spPr>
          <a:xfrm>
            <a:off x="4452265" y="1978727"/>
            <a:ext cx="2938291" cy="3599617"/>
          </a:xfrm>
        </p:spPr>
      </p:pic>
      <p:sp>
        <p:nvSpPr>
          <p:cNvPr id="5" name="Rectangle 5">
            <a:extLst>
              <a:ext uri="{FF2B5EF4-FFF2-40B4-BE49-F238E27FC236}">
                <a16:creationId xmlns:a16="http://schemas.microsoft.com/office/drawing/2014/main" id="{B4321AA2-23AD-9040-A206-B481AEF51739}"/>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4284605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77788" y="411628"/>
            <a:ext cx="10078687" cy="899792"/>
          </a:xfrm>
        </p:spPr>
        <p:txBody>
          <a:bodyPr/>
          <a:lstStyle/>
          <a:p>
            <a:r>
              <a:rPr lang="da-DK" dirty="0">
                <a:solidFill>
                  <a:schemeClr val="tx1"/>
                </a:solidFill>
              </a:rPr>
              <a:t>Inklusion og </a:t>
            </a:r>
            <a:r>
              <a:rPr lang="da-DK" dirty="0" err="1">
                <a:solidFill>
                  <a:schemeClr val="tx1"/>
                </a:solidFill>
              </a:rPr>
              <a:t>randomisering</a:t>
            </a:r>
            <a:endParaRPr lang="da-DK" dirty="0">
              <a:solidFill>
                <a:schemeClr val="tx1"/>
              </a:solidFill>
            </a:endParaRPr>
          </a:p>
        </p:txBody>
      </p:sp>
      <p:sp>
        <p:nvSpPr>
          <p:cNvPr id="3" name="Pladsholder til indhold 2"/>
          <p:cNvSpPr>
            <a:spLocks noGrp="1"/>
          </p:cNvSpPr>
          <p:nvPr>
            <p:ph sz="half" idx="1"/>
          </p:nvPr>
        </p:nvSpPr>
        <p:spPr>
          <a:xfrm>
            <a:off x="552956" y="1965409"/>
            <a:ext cx="7821667" cy="4031067"/>
          </a:xfrm>
        </p:spPr>
        <p:txBody>
          <a:bodyPr/>
          <a:lstStyle/>
          <a:p>
            <a:r>
              <a:rPr lang="da-DK" sz="2400" dirty="0" err="1"/>
              <a:t>Early</a:t>
            </a:r>
            <a:r>
              <a:rPr lang="da-DK" sz="2400" dirty="0"/>
              <a:t> </a:t>
            </a:r>
            <a:r>
              <a:rPr lang="da-DK" sz="2400" dirty="0" err="1"/>
              <a:t>Cohort</a:t>
            </a:r>
            <a:r>
              <a:rPr lang="da-DK" sz="2400" dirty="0"/>
              <a:t>: </a:t>
            </a:r>
          </a:p>
          <a:p>
            <a:pPr marL="342831" indent="-342831">
              <a:buFont typeface="Arial" panose="020B0604020202020204" pitchFamily="34" charset="0"/>
              <a:buChar char="•"/>
            </a:pPr>
            <a:r>
              <a:rPr lang="da-DK" sz="2400" dirty="0" err="1"/>
              <a:t>Randomisering</a:t>
            </a:r>
            <a:r>
              <a:rPr lang="da-DK" sz="2400" dirty="0"/>
              <a:t> før opstart/senest inden start af </a:t>
            </a:r>
            <a:r>
              <a:rPr lang="da-DK" sz="2400" dirty="0" err="1"/>
              <a:t>taxan</a:t>
            </a:r>
            <a:r>
              <a:rPr lang="da-DK" sz="2400" dirty="0"/>
              <a:t> af (neo)</a:t>
            </a:r>
            <a:r>
              <a:rPr lang="da-DK" sz="2400" dirty="0" err="1"/>
              <a:t>adjuvant</a:t>
            </a:r>
            <a:r>
              <a:rPr lang="da-DK" sz="2400" dirty="0"/>
              <a:t> behandling</a:t>
            </a:r>
          </a:p>
          <a:p>
            <a:r>
              <a:rPr lang="da-DK" sz="2400" dirty="0" err="1"/>
              <a:t>Late</a:t>
            </a:r>
            <a:r>
              <a:rPr lang="da-DK" sz="2400" dirty="0"/>
              <a:t> </a:t>
            </a:r>
            <a:r>
              <a:rPr lang="da-DK" sz="2400" dirty="0" err="1"/>
              <a:t>Cohort</a:t>
            </a:r>
            <a:r>
              <a:rPr lang="da-DK" sz="2400" dirty="0"/>
              <a:t>: </a:t>
            </a:r>
          </a:p>
          <a:p>
            <a:pPr marL="342831" indent="-342831">
              <a:buFont typeface="Arial" panose="020B0604020202020204" pitchFamily="34" charset="0"/>
              <a:buChar char="•"/>
            </a:pPr>
            <a:r>
              <a:rPr lang="da-DK" sz="2400" dirty="0" err="1"/>
              <a:t>Randomisering</a:t>
            </a:r>
            <a:r>
              <a:rPr lang="da-DK" sz="2400" dirty="0"/>
              <a:t> efter opstart af </a:t>
            </a:r>
            <a:r>
              <a:rPr lang="da-DK" sz="2400" dirty="0" err="1"/>
              <a:t>adjuvant</a:t>
            </a:r>
            <a:r>
              <a:rPr lang="da-DK" sz="2400" dirty="0"/>
              <a:t> behandling, men indenfor 3 år efter opstart af endokrin behandling</a:t>
            </a:r>
          </a:p>
          <a:p>
            <a:r>
              <a:rPr lang="da-DK" sz="2400" dirty="0" err="1"/>
              <a:t>Observational</a:t>
            </a:r>
            <a:r>
              <a:rPr lang="da-DK" sz="2400" dirty="0"/>
              <a:t> </a:t>
            </a:r>
            <a:r>
              <a:rPr lang="da-DK" sz="2400" dirty="0" err="1"/>
              <a:t>Cohort</a:t>
            </a:r>
            <a:r>
              <a:rPr lang="da-DK" sz="2400" dirty="0"/>
              <a:t>:</a:t>
            </a:r>
          </a:p>
          <a:p>
            <a:pPr marL="342831" indent="-342831">
              <a:buFont typeface="Arial" panose="020B0604020202020204" pitchFamily="34" charset="0"/>
              <a:buChar char="•"/>
            </a:pPr>
            <a:r>
              <a:rPr lang="da-DK" sz="2400" dirty="0"/>
              <a:t>Ikke </a:t>
            </a:r>
            <a:r>
              <a:rPr lang="da-DK" sz="2400" dirty="0" err="1"/>
              <a:t>randomiserede</a:t>
            </a:r>
            <a:r>
              <a:rPr lang="da-DK" sz="2400" dirty="0"/>
              <a:t> patienter. Patienter, der allerede får kolesterolsænkende medicin på diagnosetidspunktet</a:t>
            </a:r>
          </a:p>
        </p:txBody>
      </p:sp>
      <p:pic>
        <p:nvPicPr>
          <p:cNvPr id="5" name="Pladsholder til indhold 4"/>
          <p:cNvPicPr>
            <a:picLocks noGrp="1" noChangeAspect="1"/>
          </p:cNvPicPr>
          <p:nvPr>
            <p:ph sz="half" idx="10"/>
          </p:nvPr>
        </p:nvPicPr>
        <p:blipFill>
          <a:blip r:embed="rId2" cstate="print">
            <a:extLst>
              <a:ext uri="{28A0092B-C50C-407E-A947-70E740481C1C}">
                <a14:useLocalDpi xmlns:a14="http://schemas.microsoft.com/office/drawing/2010/main" val="0"/>
              </a:ext>
            </a:extLst>
          </a:blip>
          <a:stretch>
            <a:fillRect/>
          </a:stretch>
        </p:blipFill>
        <p:spPr>
          <a:xfrm>
            <a:off x="10125928" y="4681162"/>
            <a:ext cx="1073662" cy="1315314"/>
          </a:xfrm>
        </p:spPr>
      </p:pic>
      <p:sp>
        <p:nvSpPr>
          <p:cNvPr id="6" name="Rectangle 5">
            <a:extLst>
              <a:ext uri="{FF2B5EF4-FFF2-40B4-BE49-F238E27FC236}">
                <a16:creationId xmlns:a16="http://schemas.microsoft.com/office/drawing/2014/main" id="{AF2151F9-46DC-704C-A712-2A3AC94D961B}"/>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2254005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Garamond" charset="0"/>
                <a:cs typeface="Garamond" charset="0"/>
              </a:rPr>
              <a:t>Breast Cancer and Statins, in general</a:t>
            </a:r>
            <a:endParaRPr lang="en-US" dirty="0"/>
          </a:p>
        </p:txBody>
      </p:sp>
      <p:sp>
        <p:nvSpPr>
          <p:cNvPr id="3" name="Content Placeholder 2"/>
          <p:cNvSpPr>
            <a:spLocks noGrp="1"/>
          </p:cNvSpPr>
          <p:nvPr>
            <p:ph idx="1"/>
          </p:nvPr>
        </p:nvSpPr>
        <p:spPr>
          <a:xfrm>
            <a:off x="577279" y="1373020"/>
            <a:ext cx="10890250" cy="5296339"/>
          </a:xfrm>
        </p:spPr>
        <p:txBody>
          <a:bodyPr/>
          <a:lstStyle/>
          <a:p>
            <a:r>
              <a:rPr lang="en-US" sz="2400" dirty="0">
                <a:ea typeface="Garamond" charset="0"/>
                <a:cs typeface="Garamond" charset="0"/>
              </a:rPr>
              <a:t>EPIDEMIOLOGY: Observational studies have demonstrated lower breast cancer recurrence and breast cancer- specific mortality among statin users </a:t>
            </a:r>
            <a:r>
              <a:rPr lang="en-US" sz="2400" baseline="30000" dirty="0">
                <a:ea typeface="Garamond" charset="0"/>
                <a:cs typeface="Garamond" charset="0"/>
              </a:rPr>
              <a:t>1-3</a:t>
            </a:r>
            <a:r>
              <a:rPr lang="en-US" sz="2400" dirty="0">
                <a:ea typeface="Garamond" charset="0"/>
                <a:cs typeface="Garamond" charset="0"/>
              </a:rPr>
              <a:t> </a:t>
            </a:r>
          </a:p>
          <a:p>
            <a:endParaRPr lang="en-US" sz="2400" dirty="0">
              <a:ea typeface="Garamond" charset="0"/>
              <a:cs typeface="Garamond" charset="0"/>
            </a:endParaRPr>
          </a:p>
          <a:p>
            <a:r>
              <a:rPr lang="en-US" sz="2400" i="1" dirty="0">
                <a:ea typeface="Garamond" charset="0"/>
                <a:cs typeface="Garamond" charset="0"/>
              </a:rPr>
              <a:t>IN VITRO </a:t>
            </a:r>
            <a:r>
              <a:rPr lang="en-US" sz="2400" dirty="0">
                <a:ea typeface="Garamond" charset="0"/>
                <a:cs typeface="Garamond" charset="0"/>
              </a:rPr>
              <a:t>: In breast cancer cell lines, statins inhibit proliferation and induce apoptosis </a:t>
            </a:r>
            <a:r>
              <a:rPr lang="en-US" sz="2400" baseline="30000" dirty="0">
                <a:ea typeface="Garamond" charset="0"/>
                <a:cs typeface="Garamond" charset="0"/>
              </a:rPr>
              <a:t>4-5</a:t>
            </a:r>
            <a:endParaRPr lang="en-US" sz="2400" dirty="0">
              <a:ea typeface="Garamond" charset="0"/>
              <a:cs typeface="Garamond" charset="0"/>
            </a:endParaRPr>
          </a:p>
          <a:p>
            <a:endParaRPr lang="en-US" sz="2400" dirty="0">
              <a:ea typeface="Garamond" charset="0"/>
              <a:cs typeface="Garamond" charset="0"/>
            </a:endParaRPr>
          </a:p>
          <a:p>
            <a:pPr>
              <a:buNone/>
            </a:pPr>
            <a:r>
              <a:rPr lang="en-US" sz="2400" i="1" dirty="0">
                <a:ea typeface="Garamond" charset="0"/>
                <a:cs typeface="Garamond" charset="0"/>
              </a:rPr>
              <a:t>IN VIVO :</a:t>
            </a:r>
            <a:r>
              <a:rPr lang="en-US" sz="2400" dirty="0">
                <a:ea typeface="Garamond" charset="0"/>
                <a:cs typeface="Garamond" charset="0"/>
              </a:rPr>
              <a:t> In mouse models, statins inhibit cancer growth </a:t>
            </a:r>
            <a:r>
              <a:rPr lang="en-US" sz="2400" baseline="30000" dirty="0">
                <a:ea typeface="Garamond" charset="0"/>
                <a:cs typeface="Garamond" charset="0"/>
              </a:rPr>
              <a:t>6</a:t>
            </a:r>
          </a:p>
          <a:p>
            <a:pPr>
              <a:buNone/>
            </a:pPr>
            <a:endParaRPr lang="en-US" sz="2400" baseline="30000" dirty="0">
              <a:ea typeface="Garamond" charset="0"/>
              <a:cs typeface="Garamond" charset="0"/>
            </a:endParaRPr>
          </a:p>
          <a:p>
            <a:pPr>
              <a:buNone/>
            </a:pPr>
            <a:r>
              <a:rPr lang="en-US" sz="2400" dirty="0">
                <a:ea typeface="Garamond" charset="0"/>
                <a:cs typeface="Garamond" charset="0"/>
              </a:rPr>
              <a:t>IN HUMANS: </a:t>
            </a:r>
            <a:r>
              <a:rPr lang="en-US" altLang="en-US" sz="2400" dirty="0">
                <a:ea typeface="Garamond" charset="0"/>
                <a:cs typeface="Garamond" charset="0"/>
              </a:rPr>
              <a:t>In breast cancer patients, statins decrease proliferation and increase apoptosis/cell death in tumors </a:t>
            </a:r>
            <a:r>
              <a:rPr lang="en-US" altLang="en-US" sz="2400" baseline="30000" dirty="0">
                <a:ea typeface="Garamond" charset="0"/>
                <a:cs typeface="Garamond" charset="0"/>
              </a:rPr>
              <a:t>7-8</a:t>
            </a:r>
            <a:r>
              <a:rPr lang="en-US" altLang="en-US" sz="2400" dirty="0"/>
              <a:t>	</a:t>
            </a:r>
            <a:endParaRPr lang="en-US" altLang="en-US" sz="2400" dirty="0">
              <a:solidFill>
                <a:srgbClr val="FF0000"/>
              </a:solidFill>
            </a:endParaRPr>
          </a:p>
          <a:p>
            <a:pPr>
              <a:buNone/>
            </a:pPr>
            <a:endParaRPr lang="en-US" sz="2400" dirty="0">
              <a:ea typeface="Garamond" charset="0"/>
              <a:cs typeface="Garamond" charset="0"/>
            </a:endParaRPr>
          </a:p>
          <a:p>
            <a:endParaRPr lang="en-US" sz="2400" dirty="0"/>
          </a:p>
          <a:p>
            <a:endParaRPr lang="en-US" sz="2400" dirty="0"/>
          </a:p>
        </p:txBody>
      </p:sp>
      <p:sp>
        <p:nvSpPr>
          <p:cNvPr id="4" name="Date Placeholder 3"/>
          <p:cNvSpPr>
            <a:spLocks noGrp="1"/>
          </p:cNvSpPr>
          <p:nvPr>
            <p:ph type="dt" sz="half" idx="10"/>
          </p:nvPr>
        </p:nvSpPr>
        <p:spPr/>
        <p:txBody>
          <a:bodyPr/>
          <a:lstStyle/>
          <a:p>
            <a:fld id="{78417F83-4CBA-48F2-BAD0-783AE3701E32}" type="datetimeFigureOut">
              <a:rPr lang="da-DK" smtClean="0"/>
              <a:pPr/>
              <a:t>14.01.2021</a:t>
            </a:fld>
            <a:r>
              <a:rPr lang="da-DK"/>
              <a:t>02-11-2017</a:t>
            </a:r>
            <a:endParaRPr lang="da-DK" dirty="0"/>
          </a:p>
        </p:txBody>
      </p:sp>
      <p:sp>
        <p:nvSpPr>
          <p:cNvPr id="5" name="Rectangle 4"/>
          <p:cNvSpPr/>
          <p:nvPr/>
        </p:nvSpPr>
        <p:spPr>
          <a:xfrm>
            <a:off x="8160149" y="5345745"/>
            <a:ext cx="3046014" cy="1323615"/>
          </a:xfrm>
          <a:prstGeom prst="rect">
            <a:avLst/>
          </a:prstGeom>
        </p:spPr>
        <p:txBody>
          <a:bodyPr wrap="square" lIns="91614" tIns="45807" rIns="91614" bIns="45807">
            <a:spAutoFit/>
          </a:bodyPr>
          <a:lstStyle/>
          <a:p>
            <a:pPr algn="r">
              <a:lnSpc>
                <a:spcPct val="100000"/>
              </a:lnSpc>
            </a:pPr>
            <a:r>
              <a:rPr lang="en-US" altLang="en-US" sz="1000" dirty="0">
                <a:latin typeface="+mn-lt"/>
                <a:ea typeface="Garamond" charset="0"/>
                <a:cs typeface="Garamond" charset="0"/>
              </a:rPr>
              <a:t>1) Nielsen et al., NEJM 2012</a:t>
            </a:r>
          </a:p>
          <a:p>
            <a:pPr algn="r">
              <a:lnSpc>
                <a:spcPct val="100000"/>
              </a:lnSpc>
            </a:pPr>
            <a:r>
              <a:rPr lang="en-US" altLang="en-US" sz="1000" dirty="0">
                <a:latin typeface="+mn-lt"/>
                <a:ea typeface="Garamond" charset="0"/>
                <a:cs typeface="Garamond" charset="0"/>
              </a:rPr>
              <a:t>2) </a:t>
            </a:r>
            <a:r>
              <a:rPr lang="en-US" altLang="en-US" sz="1000" dirty="0" err="1">
                <a:latin typeface="+mn-lt"/>
                <a:ea typeface="Garamond" charset="0"/>
                <a:cs typeface="Garamond" charset="0"/>
              </a:rPr>
              <a:t>Murtola</a:t>
            </a:r>
            <a:r>
              <a:rPr lang="en-US" altLang="en-US" sz="1000" dirty="0">
                <a:latin typeface="+mn-lt"/>
                <a:ea typeface="Garamond" charset="0"/>
                <a:cs typeface="Garamond" charset="0"/>
              </a:rPr>
              <a:t> et al., PLOS ONE 2014</a:t>
            </a:r>
          </a:p>
          <a:p>
            <a:pPr algn="r">
              <a:lnSpc>
                <a:spcPct val="100000"/>
              </a:lnSpc>
            </a:pPr>
            <a:r>
              <a:rPr lang="en-US" altLang="en-US" sz="1000" dirty="0">
                <a:latin typeface="+mn-lt"/>
                <a:ea typeface="Garamond" charset="0"/>
                <a:cs typeface="Garamond" charset="0"/>
              </a:rPr>
              <a:t>3) Ahern et al., Lancet </a:t>
            </a:r>
            <a:r>
              <a:rPr lang="en-US" altLang="en-US" sz="1000" dirty="0" err="1">
                <a:latin typeface="+mn-lt"/>
                <a:ea typeface="Garamond" charset="0"/>
                <a:cs typeface="Garamond" charset="0"/>
              </a:rPr>
              <a:t>Oncol</a:t>
            </a:r>
            <a:r>
              <a:rPr lang="en-US" altLang="en-US" sz="1000" dirty="0">
                <a:latin typeface="+mn-lt"/>
                <a:ea typeface="Garamond" charset="0"/>
                <a:cs typeface="Garamond" charset="0"/>
              </a:rPr>
              <a:t> 2014</a:t>
            </a:r>
          </a:p>
          <a:p>
            <a:pPr algn="r">
              <a:lnSpc>
                <a:spcPct val="100000"/>
              </a:lnSpc>
            </a:pPr>
            <a:r>
              <a:rPr lang="en-US" altLang="en-US" sz="1000" dirty="0">
                <a:latin typeface="+mn-lt"/>
                <a:ea typeface="Garamond" charset="0"/>
                <a:cs typeface="Garamond" charset="0"/>
              </a:rPr>
              <a:t>4) </a:t>
            </a:r>
            <a:r>
              <a:rPr lang="en-US" altLang="en-US" sz="1000" dirty="0" err="1">
                <a:latin typeface="+mn-lt"/>
                <a:ea typeface="Garamond" charset="0"/>
                <a:cs typeface="Garamond" charset="0"/>
              </a:rPr>
              <a:t>Spampanato</a:t>
            </a:r>
            <a:r>
              <a:rPr lang="en-US" altLang="en-US" sz="1000" dirty="0">
                <a:latin typeface="+mn-lt"/>
                <a:ea typeface="Garamond" charset="0"/>
                <a:cs typeface="Garamond" charset="0"/>
              </a:rPr>
              <a:t> et al., </a:t>
            </a:r>
            <a:r>
              <a:rPr lang="en-US" altLang="en-US" sz="1000" dirty="0" err="1">
                <a:latin typeface="+mn-lt"/>
                <a:ea typeface="Garamond" charset="0"/>
                <a:cs typeface="Garamond" charset="0"/>
              </a:rPr>
              <a:t>Int</a:t>
            </a:r>
            <a:r>
              <a:rPr lang="en-US" altLang="en-US" sz="1000" dirty="0">
                <a:latin typeface="+mn-lt"/>
                <a:ea typeface="Garamond" charset="0"/>
                <a:cs typeface="Garamond" charset="0"/>
              </a:rPr>
              <a:t> J </a:t>
            </a:r>
            <a:r>
              <a:rPr lang="en-US" altLang="en-US" sz="1000" dirty="0" err="1">
                <a:latin typeface="+mn-lt"/>
                <a:ea typeface="Garamond" charset="0"/>
                <a:cs typeface="Garamond" charset="0"/>
              </a:rPr>
              <a:t>Oncol</a:t>
            </a:r>
            <a:r>
              <a:rPr lang="en-US" altLang="en-US" sz="1000" dirty="0">
                <a:latin typeface="+mn-lt"/>
                <a:ea typeface="Garamond" charset="0"/>
                <a:cs typeface="Garamond" charset="0"/>
              </a:rPr>
              <a:t> 2012</a:t>
            </a:r>
          </a:p>
          <a:p>
            <a:pPr algn="r">
              <a:lnSpc>
                <a:spcPct val="100000"/>
              </a:lnSpc>
            </a:pPr>
            <a:r>
              <a:rPr lang="en-US" altLang="en-US" sz="1000" dirty="0">
                <a:latin typeface="+mn-lt"/>
                <a:ea typeface="Garamond" charset="0"/>
                <a:cs typeface="Garamond" charset="0"/>
              </a:rPr>
              <a:t>5) </a:t>
            </a:r>
            <a:r>
              <a:rPr lang="en-US" altLang="en-US" sz="1000" dirty="0" err="1">
                <a:latin typeface="+mn-lt"/>
                <a:ea typeface="Garamond" charset="0"/>
                <a:cs typeface="Garamond" charset="0"/>
              </a:rPr>
              <a:t>Koyuturk</a:t>
            </a:r>
            <a:r>
              <a:rPr lang="en-US" altLang="en-US" sz="1000" dirty="0">
                <a:latin typeface="+mn-lt"/>
                <a:ea typeface="Garamond" charset="0"/>
                <a:cs typeface="Garamond" charset="0"/>
              </a:rPr>
              <a:t> et al., Cancer Letter 2007 </a:t>
            </a:r>
          </a:p>
          <a:p>
            <a:pPr algn="r">
              <a:lnSpc>
                <a:spcPct val="100000"/>
              </a:lnSpc>
            </a:pPr>
            <a:r>
              <a:rPr lang="en-US" altLang="en-US" sz="1000" dirty="0">
                <a:latin typeface="+mn-lt"/>
                <a:ea typeface="Garamond" charset="0"/>
                <a:cs typeface="Garamond" charset="0"/>
              </a:rPr>
              <a:t>6) Campbell et al., Cancer Res 2006 </a:t>
            </a:r>
          </a:p>
          <a:p>
            <a:pPr algn="r">
              <a:lnSpc>
                <a:spcPct val="100000"/>
              </a:lnSpc>
            </a:pPr>
            <a:r>
              <a:rPr lang="en-US" altLang="en-US" sz="1000" dirty="0">
                <a:ea typeface="Garamond" charset="0"/>
                <a:cs typeface="Garamond" charset="0"/>
              </a:rPr>
              <a:t>7) Garwood et al., Breast Cancer Res Treat 2010</a:t>
            </a:r>
          </a:p>
          <a:p>
            <a:pPr algn="r">
              <a:lnSpc>
                <a:spcPct val="100000"/>
              </a:lnSpc>
            </a:pPr>
            <a:r>
              <a:rPr lang="en-US" altLang="en-US" sz="1000" dirty="0">
                <a:ea typeface="Garamond" charset="0"/>
                <a:cs typeface="Garamond" charset="0"/>
              </a:rPr>
              <a:t>8) Wang et al., </a:t>
            </a:r>
            <a:r>
              <a:rPr lang="en-US" altLang="en-US" sz="1000" dirty="0" err="1">
                <a:ea typeface="Garamond" charset="0"/>
                <a:cs typeface="Garamond" charset="0"/>
              </a:rPr>
              <a:t>Oncotarget</a:t>
            </a:r>
            <a:r>
              <a:rPr lang="en-US" altLang="en-US" sz="1000" dirty="0">
                <a:ea typeface="Garamond" charset="0"/>
                <a:cs typeface="Garamond" charset="0"/>
              </a:rPr>
              <a:t> 2015</a:t>
            </a:r>
          </a:p>
        </p:txBody>
      </p:sp>
      <p:sp>
        <p:nvSpPr>
          <p:cNvPr id="6" name="Rectangle 5"/>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1015086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609769" y="411628"/>
            <a:ext cx="10078687" cy="899792"/>
          </a:xfrm>
        </p:spPr>
        <p:txBody>
          <a:bodyPr/>
          <a:lstStyle/>
          <a:p>
            <a:r>
              <a:rPr lang="da-DK" dirty="0">
                <a:solidFill>
                  <a:schemeClr val="tx1"/>
                </a:solidFill>
              </a:rPr>
              <a:t>Inklusion og </a:t>
            </a:r>
            <a:r>
              <a:rPr lang="da-DK" dirty="0" err="1">
                <a:solidFill>
                  <a:schemeClr val="tx1"/>
                </a:solidFill>
              </a:rPr>
              <a:t>randomisering</a:t>
            </a:r>
            <a:endParaRPr lang="da-DK" dirty="0">
              <a:solidFill>
                <a:schemeClr val="tx1"/>
              </a:solidFill>
            </a:endParaRPr>
          </a:p>
        </p:txBody>
      </p:sp>
      <p:sp>
        <p:nvSpPr>
          <p:cNvPr id="3" name="Pladsholder til indhold 2"/>
          <p:cNvSpPr>
            <a:spLocks noGrp="1"/>
          </p:cNvSpPr>
          <p:nvPr>
            <p:ph sz="half" idx="1"/>
          </p:nvPr>
        </p:nvSpPr>
        <p:spPr>
          <a:xfrm>
            <a:off x="552956" y="1813142"/>
            <a:ext cx="7821667" cy="4031067"/>
          </a:xfrm>
        </p:spPr>
        <p:txBody>
          <a:bodyPr/>
          <a:lstStyle/>
          <a:p>
            <a:r>
              <a:rPr lang="da-DK" sz="2400" dirty="0"/>
              <a:t>To deltagerinformationer/samtykkeerklæringer:</a:t>
            </a:r>
          </a:p>
          <a:p>
            <a:endParaRPr lang="da-DK" sz="2400" dirty="0"/>
          </a:p>
          <a:p>
            <a:r>
              <a:rPr lang="da-DK" sz="2400" dirty="0"/>
              <a:t>Hovedforsøg – </a:t>
            </a:r>
            <a:r>
              <a:rPr lang="da-DK" sz="2400" dirty="0" err="1"/>
              <a:t>randomiserede</a:t>
            </a:r>
            <a:endParaRPr lang="da-DK" sz="2400" dirty="0"/>
          </a:p>
          <a:p>
            <a:pPr marL="342831" indent="-342831">
              <a:buFont typeface="Arial" panose="020B0604020202020204" pitchFamily="34" charset="0"/>
              <a:buChar char="•"/>
            </a:pPr>
            <a:r>
              <a:rPr lang="da-DK" sz="2400" dirty="0" err="1"/>
              <a:t>Early</a:t>
            </a:r>
            <a:r>
              <a:rPr lang="da-DK" sz="2400" dirty="0"/>
              <a:t> </a:t>
            </a:r>
            <a:r>
              <a:rPr lang="da-DK" sz="2400" dirty="0" err="1"/>
              <a:t>cohort</a:t>
            </a:r>
            <a:endParaRPr lang="da-DK" sz="2400" dirty="0"/>
          </a:p>
          <a:p>
            <a:pPr marL="342831" indent="-342831">
              <a:buFont typeface="Arial" panose="020B0604020202020204" pitchFamily="34" charset="0"/>
              <a:buChar char="•"/>
            </a:pPr>
            <a:r>
              <a:rPr lang="da-DK" sz="2400" dirty="0" err="1"/>
              <a:t>Late</a:t>
            </a:r>
            <a:r>
              <a:rPr lang="da-DK" sz="2400" dirty="0"/>
              <a:t> </a:t>
            </a:r>
            <a:r>
              <a:rPr lang="da-DK" sz="2400" dirty="0" err="1"/>
              <a:t>cohort</a:t>
            </a:r>
            <a:endParaRPr lang="da-DK" sz="2400" dirty="0"/>
          </a:p>
          <a:p>
            <a:endParaRPr lang="da-DK" sz="2400" dirty="0"/>
          </a:p>
          <a:p>
            <a:r>
              <a:rPr lang="da-DK" sz="2400" dirty="0"/>
              <a:t>Sideforsøg – non-</a:t>
            </a:r>
            <a:r>
              <a:rPr lang="da-DK" sz="2400" dirty="0" err="1"/>
              <a:t>randomiserede</a:t>
            </a:r>
            <a:endParaRPr lang="da-DK" sz="2400" dirty="0"/>
          </a:p>
          <a:p>
            <a:pPr marL="342831" indent="-342831">
              <a:buFont typeface="Arial" panose="020B0604020202020204" pitchFamily="34" charset="0"/>
              <a:buChar char="•"/>
            </a:pPr>
            <a:r>
              <a:rPr lang="da-DK" sz="2400" dirty="0" err="1"/>
              <a:t>Observational</a:t>
            </a:r>
            <a:r>
              <a:rPr lang="da-DK" sz="2400" dirty="0"/>
              <a:t> </a:t>
            </a:r>
            <a:r>
              <a:rPr lang="da-DK" sz="2400" dirty="0" err="1"/>
              <a:t>cohort</a:t>
            </a:r>
            <a:endParaRPr lang="da-DK" sz="2400" dirty="0"/>
          </a:p>
        </p:txBody>
      </p:sp>
      <p:pic>
        <p:nvPicPr>
          <p:cNvPr id="5" name="Pladsholder til indhold 4"/>
          <p:cNvPicPr>
            <a:picLocks noGrp="1" noChangeAspect="1"/>
          </p:cNvPicPr>
          <p:nvPr>
            <p:ph sz="half" idx="10"/>
          </p:nvPr>
        </p:nvPicPr>
        <p:blipFill>
          <a:blip r:embed="rId2" cstate="print">
            <a:extLst>
              <a:ext uri="{28A0092B-C50C-407E-A947-70E740481C1C}">
                <a14:useLocalDpi xmlns:a14="http://schemas.microsoft.com/office/drawing/2010/main" val="0"/>
              </a:ext>
            </a:extLst>
          </a:blip>
          <a:stretch>
            <a:fillRect/>
          </a:stretch>
        </p:blipFill>
        <p:spPr>
          <a:xfrm>
            <a:off x="10125928" y="4681162"/>
            <a:ext cx="1073662" cy="1315314"/>
          </a:xfrm>
        </p:spPr>
      </p:pic>
      <p:sp>
        <p:nvSpPr>
          <p:cNvPr id="6" name="Rectangle 5">
            <a:extLst>
              <a:ext uri="{FF2B5EF4-FFF2-40B4-BE49-F238E27FC236}">
                <a16:creationId xmlns:a16="http://schemas.microsoft.com/office/drawing/2014/main" id="{DF812B30-2BDE-7C4B-A5AE-E4DCE139327E}"/>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23605015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584072" y="446674"/>
            <a:ext cx="10078687" cy="899792"/>
          </a:xfrm>
        </p:spPr>
        <p:txBody>
          <a:bodyPr/>
          <a:lstStyle/>
          <a:p>
            <a:r>
              <a:rPr lang="da-DK" dirty="0">
                <a:solidFill>
                  <a:schemeClr val="tx1"/>
                </a:solidFill>
              </a:rPr>
              <a:t>Inklusion og </a:t>
            </a:r>
            <a:r>
              <a:rPr lang="da-DK" dirty="0" err="1">
                <a:solidFill>
                  <a:schemeClr val="tx1"/>
                </a:solidFill>
              </a:rPr>
              <a:t>randomisering</a:t>
            </a:r>
            <a:endParaRPr lang="da-DK" dirty="0">
              <a:solidFill>
                <a:schemeClr val="tx1"/>
              </a:solidFill>
            </a:endParaRPr>
          </a:p>
        </p:txBody>
      </p:sp>
      <p:pic>
        <p:nvPicPr>
          <p:cNvPr id="4" name="Pladsholder til indhold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89235" y="1452200"/>
            <a:ext cx="8574968" cy="4823419"/>
          </a:xfrm>
        </p:spPr>
      </p:pic>
      <p:pic>
        <p:nvPicPr>
          <p:cNvPr id="5" name="Pladsholder til indhold 4"/>
          <p:cNvPicPr>
            <a:picLocks noGrp="1" noChangeAspect="1"/>
          </p:cNvPicPr>
          <p:nvPr>
            <p:ph sz="half" idx="10"/>
          </p:nvPr>
        </p:nvPicPr>
        <p:blipFill>
          <a:blip r:embed="rId3" cstate="print">
            <a:extLst>
              <a:ext uri="{28A0092B-C50C-407E-A947-70E740481C1C}">
                <a14:useLocalDpi xmlns:a14="http://schemas.microsoft.com/office/drawing/2010/main" val="0"/>
              </a:ext>
            </a:extLst>
          </a:blip>
          <a:stretch>
            <a:fillRect/>
          </a:stretch>
        </p:blipFill>
        <p:spPr>
          <a:xfrm>
            <a:off x="10125928" y="4681162"/>
            <a:ext cx="1073662" cy="1315314"/>
          </a:xfrm>
        </p:spPr>
      </p:pic>
      <p:sp>
        <p:nvSpPr>
          <p:cNvPr id="6" name="Rectangle 5">
            <a:extLst>
              <a:ext uri="{FF2B5EF4-FFF2-40B4-BE49-F238E27FC236}">
                <a16:creationId xmlns:a16="http://schemas.microsoft.com/office/drawing/2014/main" id="{955D0319-BB63-8B41-958A-400AD8054F6E}"/>
              </a:ext>
            </a:extLst>
          </p:cNvPr>
          <p:cNvSpPr/>
          <p:nvPr/>
        </p:nvSpPr>
        <p:spPr bwMode="auto">
          <a:xfrm>
            <a:off x="4631029" y="6275619"/>
            <a:ext cx="2926766" cy="465773"/>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1456091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584072" y="514611"/>
            <a:ext cx="10078687" cy="899792"/>
          </a:xfrm>
        </p:spPr>
        <p:txBody>
          <a:bodyPr/>
          <a:lstStyle/>
          <a:p>
            <a:r>
              <a:rPr lang="da-DK" dirty="0">
                <a:solidFill>
                  <a:schemeClr val="tx1"/>
                </a:solidFill>
              </a:rPr>
              <a:t>Inklusion og </a:t>
            </a:r>
            <a:r>
              <a:rPr lang="da-DK" dirty="0" err="1">
                <a:solidFill>
                  <a:schemeClr val="tx1"/>
                </a:solidFill>
              </a:rPr>
              <a:t>randomisering</a:t>
            </a:r>
            <a:endParaRPr lang="da-DK" dirty="0">
              <a:solidFill>
                <a:schemeClr val="tx1"/>
              </a:solidFill>
            </a:endParaRPr>
          </a:p>
        </p:txBody>
      </p:sp>
      <p:pic>
        <p:nvPicPr>
          <p:cNvPr id="4" name="Pladsholder til indhold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33865" y="1247086"/>
            <a:ext cx="8612847" cy="4091733"/>
          </a:xfrm>
        </p:spPr>
      </p:pic>
      <p:pic>
        <p:nvPicPr>
          <p:cNvPr id="5" name="Pladsholder til indhold 4"/>
          <p:cNvPicPr>
            <a:picLocks noGrp="1" noChangeAspect="1"/>
          </p:cNvPicPr>
          <p:nvPr>
            <p:ph sz="half" idx="10"/>
          </p:nvPr>
        </p:nvPicPr>
        <p:blipFill>
          <a:blip r:embed="rId3" cstate="print">
            <a:extLst>
              <a:ext uri="{28A0092B-C50C-407E-A947-70E740481C1C}">
                <a14:useLocalDpi xmlns:a14="http://schemas.microsoft.com/office/drawing/2010/main" val="0"/>
              </a:ext>
            </a:extLst>
          </a:blip>
          <a:stretch>
            <a:fillRect/>
          </a:stretch>
        </p:blipFill>
        <p:spPr>
          <a:xfrm>
            <a:off x="10125928" y="4681162"/>
            <a:ext cx="1073662" cy="1315314"/>
          </a:xfrm>
        </p:spPr>
      </p:pic>
      <p:pic>
        <p:nvPicPr>
          <p:cNvPr id="6" name="Billede 5"/>
          <p:cNvPicPr/>
          <p:nvPr/>
        </p:nvPicPr>
        <p:blipFill>
          <a:blip r:embed="rId4">
            <a:extLst>
              <a:ext uri="{28A0092B-C50C-407E-A947-70E740481C1C}">
                <a14:useLocalDpi xmlns:a14="http://schemas.microsoft.com/office/drawing/2010/main" val="0"/>
              </a:ext>
            </a:extLst>
          </a:blip>
          <a:srcRect/>
          <a:stretch>
            <a:fillRect/>
          </a:stretch>
        </p:blipFill>
        <p:spPr bwMode="auto">
          <a:xfrm>
            <a:off x="762289" y="2563524"/>
            <a:ext cx="8602133" cy="3512334"/>
          </a:xfrm>
          <a:prstGeom prst="rect">
            <a:avLst/>
          </a:prstGeom>
          <a:noFill/>
          <a:ln>
            <a:noFill/>
          </a:ln>
        </p:spPr>
      </p:pic>
      <p:sp>
        <p:nvSpPr>
          <p:cNvPr id="7" name="Rectangle 5">
            <a:extLst>
              <a:ext uri="{FF2B5EF4-FFF2-40B4-BE49-F238E27FC236}">
                <a16:creationId xmlns:a16="http://schemas.microsoft.com/office/drawing/2014/main" id="{6A687E3F-508D-8848-93FA-321D53EA9905}"/>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3261840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707303" y="548680"/>
            <a:ext cx="10078687" cy="899792"/>
          </a:xfrm>
        </p:spPr>
        <p:txBody>
          <a:bodyPr/>
          <a:lstStyle/>
          <a:p>
            <a:r>
              <a:rPr lang="da-DK" dirty="0">
                <a:solidFill>
                  <a:schemeClr val="tx1"/>
                </a:solidFill>
              </a:rPr>
              <a:t>CRF registrering</a:t>
            </a:r>
          </a:p>
        </p:txBody>
      </p:sp>
      <p:pic>
        <p:nvPicPr>
          <p:cNvPr id="4" name="Pladsholder til indhold 3"/>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5684" b="10431"/>
          <a:stretch/>
        </p:blipFill>
        <p:spPr>
          <a:xfrm>
            <a:off x="549796" y="1340768"/>
            <a:ext cx="4582057" cy="2447705"/>
          </a:xfrm>
        </p:spPr>
      </p:pic>
      <p:pic>
        <p:nvPicPr>
          <p:cNvPr id="5" name="Pladsholder til indhold 4"/>
          <p:cNvPicPr>
            <a:picLocks noGrp="1" noChangeAspect="1"/>
          </p:cNvPicPr>
          <p:nvPr>
            <p:ph sz="half" idx="10"/>
          </p:nvPr>
        </p:nvPicPr>
        <p:blipFill>
          <a:blip r:embed="rId3" cstate="print">
            <a:extLst>
              <a:ext uri="{28A0092B-C50C-407E-A947-70E740481C1C}">
                <a14:useLocalDpi xmlns:a14="http://schemas.microsoft.com/office/drawing/2010/main" val="0"/>
              </a:ext>
            </a:extLst>
          </a:blip>
          <a:stretch>
            <a:fillRect/>
          </a:stretch>
        </p:blipFill>
        <p:spPr>
          <a:xfrm>
            <a:off x="10125928" y="4681162"/>
            <a:ext cx="1073662" cy="1315314"/>
          </a:xfrm>
        </p:spPr>
      </p:pic>
      <p:pic>
        <p:nvPicPr>
          <p:cNvPr id="7" name="Billede 6"/>
          <p:cNvPicPr>
            <a:picLocks noChangeAspect="1"/>
          </p:cNvPicPr>
          <p:nvPr/>
        </p:nvPicPr>
        <p:blipFill>
          <a:blip r:embed="rId4"/>
          <a:stretch>
            <a:fillRect/>
          </a:stretch>
        </p:blipFill>
        <p:spPr>
          <a:xfrm>
            <a:off x="5446340" y="1270677"/>
            <a:ext cx="4288789" cy="5035592"/>
          </a:xfrm>
          <a:prstGeom prst="rect">
            <a:avLst/>
          </a:prstGeom>
        </p:spPr>
      </p:pic>
      <p:sp>
        <p:nvSpPr>
          <p:cNvPr id="6" name="Rectangle 5">
            <a:extLst>
              <a:ext uri="{FF2B5EF4-FFF2-40B4-BE49-F238E27FC236}">
                <a16:creationId xmlns:a16="http://schemas.microsoft.com/office/drawing/2014/main" id="{D31238A1-9C67-ED4B-91A6-715BC54B4420}"/>
              </a:ext>
            </a:extLst>
          </p:cNvPr>
          <p:cNvSpPr/>
          <p:nvPr/>
        </p:nvSpPr>
        <p:spPr bwMode="auto">
          <a:xfrm>
            <a:off x="4438228" y="6316554"/>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2232471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90072" y="528735"/>
            <a:ext cx="10078687" cy="899792"/>
          </a:xfrm>
        </p:spPr>
        <p:txBody>
          <a:bodyPr/>
          <a:lstStyle/>
          <a:p>
            <a:r>
              <a:rPr lang="da-DK" dirty="0">
                <a:solidFill>
                  <a:schemeClr val="tx1"/>
                </a:solidFill>
              </a:rPr>
              <a:t>CRF registrering</a:t>
            </a:r>
          </a:p>
        </p:txBody>
      </p:sp>
      <p:pic>
        <p:nvPicPr>
          <p:cNvPr id="5" name="Pladsholder til indhold 4"/>
          <p:cNvPicPr>
            <a:picLocks noGrp="1" noChangeAspect="1"/>
          </p:cNvPicPr>
          <p:nvPr>
            <p:ph sz="half" idx="10"/>
          </p:nvPr>
        </p:nvPicPr>
        <p:blipFill>
          <a:blip r:embed="rId2" cstate="print">
            <a:extLst>
              <a:ext uri="{28A0092B-C50C-407E-A947-70E740481C1C}">
                <a14:useLocalDpi xmlns:a14="http://schemas.microsoft.com/office/drawing/2010/main" val="0"/>
              </a:ext>
            </a:extLst>
          </a:blip>
          <a:stretch>
            <a:fillRect/>
          </a:stretch>
        </p:blipFill>
        <p:spPr>
          <a:xfrm>
            <a:off x="10125928" y="4681162"/>
            <a:ext cx="1073662" cy="1315314"/>
          </a:xfrm>
        </p:spPr>
      </p:pic>
      <p:pic>
        <p:nvPicPr>
          <p:cNvPr id="4" name="Pladsholder til indhold 3"/>
          <p:cNvPicPr>
            <a:picLocks noGrp="1" noChangeAspect="1"/>
          </p:cNvPicPr>
          <p:nvPr>
            <p:ph sz="half" idx="1"/>
          </p:nvPr>
        </p:nvPicPr>
        <p:blipFill>
          <a:blip r:embed="rId3"/>
          <a:stretch>
            <a:fillRect/>
          </a:stretch>
        </p:blipFill>
        <p:spPr>
          <a:xfrm>
            <a:off x="549796" y="1229543"/>
            <a:ext cx="8087293" cy="1094212"/>
          </a:xfrm>
          <a:prstGeom prst="rect">
            <a:avLst/>
          </a:prstGeom>
        </p:spPr>
      </p:pic>
      <p:pic>
        <p:nvPicPr>
          <p:cNvPr id="6" name="Billede 5"/>
          <p:cNvPicPr>
            <a:picLocks noChangeAspect="1"/>
          </p:cNvPicPr>
          <p:nvPr/>
        </p:nvPicPr>
        <p:blipFill>
          <a:blip r:embed="rId4"/>
          <a:stretch>
            <a:fillRect/>
          </a:stretch>
        </p:blipFill>
        <p:spPr>
          <a:xfrm>
            <a:off x="2944168" y="1428527"/>
            <a:ext cx="8892776" cy="4461626"/>
          </a:xfrm>
          <a:prstGeom prst="rect">
            <a:avLst/>
          </a:prstGeom>
        </p:spPr>
      </p:pic>
      <p:sp>
        <p:nvSpPr>
          <p:cNvPr id="7" name="Rectangle 5">
            <a:extLst>
              <a:ext uri="{FF2B5EF4-FFF2-40B4-BE49-F238E27FC236}">
                <a16:creationId xmlns:a16="http://schemas.microsoft.com/office/drawing/2014/main" id="{A7CB7D92-F304-6049-A580-984D0878D38E}"/>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8385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624237" y="548680"/>
            <a:ext cx="10078687" cy="899792"/>
          </a:xfrm>
        </p:spPr>
        <p:txBody>
          <a:bodyPr/>
          <a:lstStyle/>
          <a:p>
            <a:r>
              <a:rPr lang="da-DK" dirty="0">
                <a:solidFill>
                  <a:schemeClr val="tx1"/>
                </a:solidFill>
              </a:rPr>
              <a:t>CRF registrering, Ved baseline</a:t>
            </a:r>
            <a:endParaRPr lang="da-DK" dirty="0"/>
          </a:p>
        </p:txBody>
      </p:sp>
      <p:sp>
        <p:nvSpPr>
          <p:cNvPr id="3" name="Pladsholder til indhold 2"/>
          <p:cNvSpPr>
            <a:spLocks noGrp="1"/>
          </p:cNvSpPr>
          <p:nvPr>
            <p:ph sz="half" idx="1"/>
          </p:nvPr>
        </p:nvSpPr>
        <p:spPr/>
        <p:txBody>
          <a:bodyPr/>
          <a:lstStyle/>
          <a:p>
            <a:r>
              <a:rPr lang="da-DK" sz="2000" u="sng" dirty="0"/>
              <a:t>Patologi</a:t>
            </a:r>
          </a:p>
          <a:p>
            <a:pPr marL="342831" indent="-342831">
              <a:buFont typeface="Arial" panose="020B0604020202020204" pitchFamily="34" charset="0"/>
              <a:buChar char="•"/>
            </a:pPr>
            <a:r>
              <a:rPr lang="da-DK" sz="2000" dirty="0"/>
              <a:t>Subtype</a:t>
            </a:r>
          </a:p>
          <a:p>
            <a:pPr marL="342831" indent="-342831">
              <a:buFont typeface="Arial" panose="020B0604020202020204" pitchFamily="34" charset="0"/>
              <a:buChar char="•"/>
            </a:pPr>
            <a:r>
              <a:rPr lang="da-DK" sz="2000" dirty="0"/>
              <a:t>Tumorstørrelse</a:t>
            </a:r>
          </a:p>
          <a:p>
            <a:pPr marL="342831" indent="-342831">
              <a:buFont typeface="Arial" panose="020B0604020202020204" pitchFamily="34" charset="0"/>
              <a:buChar char="•"/>
            </a:pPr>
            <a:r>
              <a:rPr lang="da-DK" sz="2000" dirty="0"/>
              <a:t>Antal positive lymfeknuder</a:t>
            </a:r>
          </a:p>
          <a:p>
            <a:pPr marL="342831" indent="-342831">
              <a:buFont typeface="Arial" panose="020B0604020202020204" pitchFamily="34" charset="0"/>
              <a:buChar char="•"/>
            </a:pPr>
            <a:r>
              <a:rPr lang="da-DK" sz="2000" dirty="0"/>
              <a:t>Grad</a:t>
            </a:r>
          </a:p>
          <a:p>
            <a:pPr marL="342831" indent="-342831">
              <a:buFont typeface="Arial" panose="020B0604020202020204" pitchFamily="34" charset="0"/>
              <a:buChar char="•"/>
            </a:pPr>
            <a:r>
              <a:rPr lang="da-DK" sz="2000" dirty="0"/>
              <a:t>ER status + procent</a:t>
            </a:r>
          </a:p>
          <a:p>
            <a:pPr marL="342831" indent="-342831">
              <a:buFont typeface="Arial" panose="020B0604020202020204" pitchFamily="34" charset="0"/>
              <a:buChar char="•"/>
            </a:pPr>
            <a:r>
              <a:rPr lang="da-DK" sz="2000" dirty="0"/>
              <a:t>HER2</a:t>
            </a:r>
          </a:p>
          <a:p>
            <a:pPr marL="342831" indent="-342831">
              <a:buFont typeface="Arial" panose="020B0604020202020204" pitchFamily="34" charset="0"/>
              <a:buChar char="•"/>
            </a:pPr>
            <a:r>
              <a:rPr lang="da-DK" sz="2000" dirty="0"/>
              <a:t>Ki67</a:t>
            </a:r>
          </a:p>
          <a:p>
            <a:endParaRPr lang="da-DK" dirty="0"/>
          </a:p>
        </p:txBody>
      </p:sp>
      <p:sp>
        <p:nvSpPr>
          <p:cNvPr id="4" name="Pladsholder til indhold 3"/>
          <p:cNvSpPr>
            <a:spLocks noGrp="1"/>
          </p:cNvSpPr>
          <p:nvPr>
            <p:ph sz="half" idx="10"/>
          </p:nvPr>
        </p:nvSpPr>
        <p:spPr/>
        <p:txBody>
          <a:bodyPr/>
          <a:lstStyle/>
          <a:p>
            <a:r>
              <a:rPr lang="da-DK" sz="2000" u="sng" dirty="0"/>
              <a:t>Kirurgi</a:t>
            </a:r>
          </a:p>
          <a:p>
            <a:pPr marL="342831" indent="-342831">
              <a:buFont typeface="Arial" panose="020B0604020202020204" pitchFamily="34" charset="0"/>
              <a:buChar char="•"/>
            </a:pPr>
            <a:r>
              <a:rPr lang="da-DK" sz="2000" dirty="0"/>
              <a:t>Brystkirurgi – dato</a:t>
            </a:r>
          </a:p>
          <a:p>
            <a:pPr marL="342831" indent="-342831">
              <a:buFont typeface="Arial" panose="020B0604020202020204" pitchFamily="34" charset="0"/>
              <a:buChar char="•"/>
            </a:pPr>
            <a:r>
              <a:rPr lang="da-DK" sz="2000" dirty="0"/>
              <a:t>Operationstype</a:t>
            </a:r>
          </a:p>
          <a:p>
            <a:pPr marL="342831" indent="-342831">
              <a:buFont typeface="Arial" panose="020B0604020202020204" pitchFamily="34" charset="0"/>
              <a:buChar char="•"/>
            </a:pPr>
            <a:r>
              <a:rPr lang="da-DK" sz="2000" dirty="0" err="1"/>
              <a:t>Axilkirurgi</a:t>
            </a:r>
            <a:r>
              <a:rPr lang="da-DK" sz="2000" dirty="0"/>
              <a:t> – dato</a:t>
            </a:r>
          </a:p>
          <a:p>
            <a:pPr marL="342831" indent="-342831">
              <a:buFont typeface="Arial" panose="020B0604020202020204" pitchFamily="34" charset="0"/>
              <a:buChar char="•"/>
            </a:pPr>
            <a:r>
              <a:rPr lang="da-DK" sz="2000" dirty="0"/>
              <a:t>Operationstype</a:t>
            </a:r>
          </a:p>
          <a:p>
            <a:endParaRPr lang="da-DK" sz="2000" dirty="0"/>
          </a:p>
          <a:p>
            <a:r>
              <a:rPr lang="da-DK" sz="2000" u="sng" dirty="0"/>
              <a:t>Strålebehandling</a:t>
            </a:r>
          </a:p>
          <a:p>
            <a:pPr marL="342831" indent="-342831">
              <a:buFont typeface="Arial" panose="020B0604020202020204" pitchFamily="34" charset="0"/>
              <a:buChar char="•"/>
            </a:pPr>
            <a:r>
              <a:rPr lang="da-DK" sz="2000" dirty="0"/>
              <a:t>DBCG type</a:t>
            </a:r>
          </a:p>
          <a:p>
            <a:pPr marL="342831" indent="-342831">
              <a:buFont typeface="Arial" panose="020B0604020202020204" pitchFamily="34" charset="0"/>
              <a:buChar char="•"/>
            </a:pPr>
            <a:r>
              <a:rPr lang="da-DK" sz="2000" dirty="0"/>
              <a:t>Dosis</a:t>
            </a:r>
          </a:p>
          <a:p>
            <a:pPr marL="342831" indent="-342831">
              <a:buFont typeface="Arial" panose="020B0604020202020204" pitchFamily="34" charset="0"/>
              <a:buChar char="•"/>
            </a:pPr>
            <a:r>
              <a:rPr lang="da-DK" sz="2000" dirty="0"/>
              <a:t>Start-/stopdato</a:t>
            </a:r>
          </a:p>
          <a:p>
            <a:pPr marL="342831" indent="-342831">
              <a:buFont typeface="Arial" panose="020B0604020202020204" pitchFamily="34" charset="0"/>
              <a:buChar char="•"/>
            </a:pPr>
            <a:endParaRPr lang="da-DK" sz="2000" dirty="0"/>
          </a:p>
          <a:p>
            <a:pPr marL="342831" indent="-342831">
              <a:buFont typeface="Arial" panose="020B0604020202020204" pitchFamily="34" charset="0"/>
              <a:buChar char="•"/>
            </a:pPr>
            <a:endParaRPr lang="da-DK" sz="2000" dirty="0"/>
          </a:p>
          <a:p>
            <a:pPr marL="342831" indent="-342831">
              <a:buFont typeface="Arial" panose="020B0604020202020204" pitchFamily="34" charset="0"/>
              <a:buChar char="•"/>
            </a:pPr>
            <a:endParaRPr lang="da-DK" sz="2000" dirty="0"/>
          </a:p>
        </p:txBody>
      </p:sp>
      <p:sp>
        <p:nvSpPr>
          <p:cNvPr id="5" name="Pladsholder til indhold 4"/>
          <p:cNvSpPr>
            <a:spLocks noGrp="1"/>
          </p:cNvSpPr>
          <p:nvPr>
            <p:ph sz="half" idx="11"/>
          </p:nvPr>
        </p:nvSpPr>
        <p:spPr/>
        <p:txBody>
          <a:bodyPr/>
          <a:lstStyle/>
          <a:p>
            <a:r>
              <a:rPr lang="da-DK" sz="2000" u="sng" dirty="0"/>
              <a:t>Kemoterapi/endokrin</a:t>
            </a:r>
          </a:p>
          <a:p>
            <a:pPr marL="342831" indent="-342831">
              <a:buFont typeface="Arial" panose="020B0604020202020204" pitchFamily="34" charset="0"/>
              <a:buChar char="•"/>
            </a:pPr>
            <a:r>
              <a:rPr lang="da-DK" sz="2000" dirty="0" err="1"/>
              <a:t>Setting</a:t>
            </a:r>
            <a:r>
              <a:rPr lang="da-DK" sz="2000" dirty="0"/>
              <a:t>; neo/</a:t>
            </a:r>
            <a:r>
              <a:rPr lang="da-DK" sz="2000" dirty="0" err="1"/>
              <a:t>adj</a:t>
            </a:r>
            <a:endParaRPr lang="da-DK" sz="2000" dirty="0"/>
          </a:p>
          <a:p>
            <a:pPr marL="342831" indent="-342831">
              <a:buFont typeface="Arial" panose="020B0604020202020204" pitchFamily="34" charset="0"/>
              <a:buChar char="•"/>
            </a:pPr>
            <a:r>
              <a:rPr lang="da-DK" sz="2000" dirty="0"/>
              <a:t>Kemoterapi – start-/stopdato</a:t>
            </a:r>
          </a:p>
          <a:p>
            <a:pPr marL="342831" indent="-342831">
              <a:buFont typeface="Arial" panose="020B0604020202020204" pitchFamily="34" charset="0"/>
              <a:buChar char="•"/>
            </a:pPr>
            <a:r>
              <a:rPr lang="da-DK" sz="2000" dirty="0"/>
              <a:t>Valg af kemoterapi</a:t>
            </a:r>
          </a:p>
          <a:p>
            <a:pPr marL="342831" indent="-342831">
              <a:buFont typeface="Arial" panose="020B0604020202020204" pitchFamily="34" charset="0"/>
              <a:buChar char="•"/>
            </a:pPr>
            <a:r>
              <a:rPr lang="da-DK" sz="2000" dirty="0" err="1"/>
              <a:t>Anti</a:t>
            </a:r>
            <a:r>
              <a:rPr lang="da-DK" sz="2000" dirty="0"/>
              <a:t> HER2-terapi – start-/stopdato</a:t>
            </a:r>
          </a:p>
          <a:p>
            <a:pPr marL="342831" indent="-342831">
              <a:buFont typeface="Arial" panose="020B0604020202020204" pitchFamily="34" charset="0"/>
              <a:buChar char="•"/>
            </a:pPr>
            <a:r>
              <a:rPr lang="da-DK" sz="2000" dirty="0"/>
              <a:t>Valg af HER2-terapi</a:t>
            </a:r>
          </a:p>
          <a:p>
            <a:pPr marL="342831" indent="-342831">
              <a:buFont typeface="Arial" panose="020B0604020202020204" pitchFamily="34" charset="0"/>
              <a:buChar char="•"/>
            </a:pPr>
            <a:r>
              <a:rPr lang="da-DK" sz="2000" dirty="0"/>
              <a:t>Endokrinbehandling – start-/stopdato</a:t>
            </a:r>
          </a:p>
          <a:p>
            <a:pPr marL="342831" indent="-342831">
              <a:buFont typeface="Arial" panose="020B0604020202020204" pitchFamily="34" charset="0"/>
              <a:buChar char="•"/>
            </a:pPr>
            <a:r>
              <a:rPr lang="da-DK" sz="2000" dirty="0"/>
              <a:t>Valg af præparat</a:t>
            </a:r>
          </a:p>
          <a:p>
            <a:pPr marL="342831" indent="-342831">
              <a:buFont typeface="Arial" panose="020B0604020202020204" pitchFamily="34" charset="0"/>
              <a:buChar char="•"/>
            </a:pPr>
            <a:endParaRPr lang="da-DK" sz="2000" dirty="0"/>
          </a:p>
        </p:txBody>
      </p:sp>
      <p:pic>
        <p:nvPicPr>
          <p:cNvPr id="6" name="Pladsholder til indhold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0629867" y="4848412"/>
            <a:ext cx="1073662" cy="1315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5">
            <a:extLst>
              <a:ext uri="{FF2B5EF4-FFF2-40B4-BE49-F238E27FC236}">
                <a16:creationId xmlns:a16="http://schemas.microsoft.com/office/drawing/2014/main" id="{668E47A9-3103-2C4F-812C-50BA45A9AF78}"/>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211661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xEl>
                                              <p:pRg st="2" end="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xEl>
                                              <p:pRg st="3" end="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
                                            <p:txEl>
                                              <p:pRg st="4" end="4"/>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
                                            <p:txEl>
                                              <p:pRg st="5" end="5"/>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
                                            <p:txEl>
                                              <p:pRg st="6" end="6"/>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609844" y="450978"/>
            <a:ext cx="10078687" cy="899792"/>
          </a:xfrm>
        </p:spPr>
        <p:txBody>
          <a:bodyPr/>
          <a:lstStyle/>
          <a:p>
            <a:r>
              <a:rPr lang="da-DK" dirty="0">
                <a:solidFill>
                  <a:schemeClr val="tx1"/>
                </a:solidFill>
              </a:rPr>
              <a:t>CRF registrering, End points</a:t>
            </a:r>
          </a:p>
        </p:txBody>
      </p:sp>
      <p:sp>
        <p:nvSpPr>
          <p:cNvPr id="3" name="Pladsholder til indhold 2"/>
          <p:cNvSpPr>
            <a:spLocks noGrp="1"/>
          </p:cNvSpPr>
          <p:nvPr>
            <p:ph sz="half" idx="1"/>
          </p:nvPr>
        </p:nvSpPr>
        <p:spPr>
          <a:xfrm>
            <a:off x="628224" y="1814511"/>
            <a:ext cx="5589936" cy="4031067"/>
          </a:xfrm>
        </p:spPr>
        <p:txBody>
          <a:bodyPr/>
          <a:lstStyle/>
          <a:p>
            <a:r>
              <a:rPr lang="da-DK" sz="2000" u="sng" dirty="0"/>
              <a:t>End Of Trial – registrering af:</a:t>
            </a:r>
          </a:p>
          <a:p>
            <a:pPr marL="342831" indent="-342831">
              <a:buFont typeface="Arial" panose="020B0604020202020204" pitchFamily="34" charset="0"/>
              <a:buChar char="•"/>
            </a:pPr>
            <a:r>
              <a:rPr lang="da-DK" sz="2000" dirty="0"/>
              <a:t>Dato for End Of </a:t>
            </a:r>
            <a:r>
              <a:rPr lang="da-DK" sz="2000" dirty="0" err="1"/>
              <a:t>Treatment</a:t>
            </a:r>
            <a:endParaRPr lang="da-DK" sz="2000" dirty="0"/>
          </a:p>
          <a:p>
            <a:pPr marL="971356" lvl="1" indent="-342831"/>
            <a:r>
              <a:rPr lang="da-DK" sz="2000" dirty="0"/>
              <a:t>stopdato for </a:t>
            </a:r>
            <a:r>
              <a:rPr lang="da-DK" sz="2000" dirty="0" err="1"/>
              <a:t>atorvastatin</a:t>
            </a:r>
            <a:r>
              <a:rPr lang="da-DK" sz="2000" dirty="0"/>
              <a:t>/placebo</a:t>
            </a:r>
          </a:p>
          <a:p>
            <a:pPr marL="342831" indent="-342831">
              <a:buFont typeface="Arial" panose="020B0604020202020204" pitchFamily="34" charset="0"/>
              <a:buChar char="•"/>
            </a:pPr>
            <a:r>
              <a:rPr lang="da-DK" sz="2000" dirty="0"/>
              <a:t>Dato for End Of Trial</a:t>
            </a:r>
          </a:p>
          <a:p>
            <a:pPr marL="971356" lvl="1" indent="-342831"/>
            <a:r>
              <a:rPr lang="da-DK" sz="2000" dirty="0"/>
              <a:t>dato patienten udgår af/gennemfører studiet</a:t>
            </a:r>
          </a:p>
          <a:p>
            <a:pPr marL="342831" indent="-342831">
              <a:buFont typeface="Arial" panose="020B0604020202020204" pitchFamily="34" charset="0"/>
              <a:buChar char="•"/>
            </a:pPr>
            <a:r>
              <a:rPr lang="da-DK" sz="2000" dirty="0"/>
              <a:t>Årsag til End Of Trial</a:t>
            </a:r>
          </a:p>
          <a:p>
            <a:pPr marL="971356" lvl="1" indent="-342831"/>
            <a:r>
              <a:rPr lang="da-DK" sz="2000" dirty="0"/>
              <a:t>Recidiv (udfyld </a:t>
            </a:r>
            <a:r>
              <a:rPr lang="da-DK" sz="2000" dirty="0" err="1"/>
              <a:t>Off</a:t>
            </a:r>
            <a:r>
              <a:rPr lang="da-DK" sz="2000" dirty="0"/>
              <a:t> </a:t>
            </a:r>
            <a:r>
              <a:rPr lang="da-DK" sz="2000" dirty="0" err="1"/>
              <a:t>Study</a:t>
            </a:r>
            <a:r>
              <a:rPr lang="da-DK" sz="2000" dirty="0"/>
              <a:t>)</a:t>
            </a:r>
          </a:p>
          <a:p>
            <a:pPr marL="971356" lvl="1" indent="-342831"/>
            <a:r>
              <a:rPr lang="da-DK" sz="2000" dirty="0"/>
              <a:t>Død (udfyld </a:t>
            </a:r>
            <a:r>
              <a:rPr lang="da-DK" sz="2000" dirty="0" err="1"/>
              <a:t>Off</a:t>
            </a:r>
            <a:r>
              <a:rPr lang="da-DK" sz="2000" dirty="0"/>
              <a:t> </a:t>
            </a:r>
            <a:r>
              <a:rPr lang="da-DK" sz="2000" dirty="0" err="1"/>
              <a:t>Study</a:t>
            </a:r>
            <a:r>
              <a:rPr lang="da-DK" sz="2000" dirty="0"/>
              <a:t>)</a:t>
            </a:r>
          </a:p>
          <a:p>
            <a:pPr marL="971356" lvl="1" indent="-342831"/>
            <a:r>
              <a:rPr lang="da-DK" sz="2000" dirty="0"/>
              <a:t>Tilbagetrukket samtykke</a:t>
            </a:r>
          </a:p>
          <a:p>
            <a:pPr marL="971356" lvl="1" indent="-342831"/>
            <a:r>
              <a:rPr lang="da-DK" sz="2000" dirty="0"/>
              <a:t>Bivirkninger</a:t>
            </a:r>
          </a:p>
          <a:p>
            <a:pPr marL="971356" lvl="1" indent="-342831"/>
            <a:r>
              <a:rPr lang="da-DK" sz="2000" dirty="0"/>
              <a:t>Planlagt studieafslutning</a:t>
            </a:r>
          </a:p>
          <a:p>
            <a:endParaRPr lang="da-DK" sz="2000" dirty="0"/>
          </a:p>
        </p:txBody>
      </p:sp>
      <p:pic>
        <p:nvPicPr>
          <p:cNvPr id="5" name="Pladsholder til indhold 4"/>
          <p:cNvPicPr>
            <a:picLocks noGrp="1" noChangeAspect="1"/>
          </p:cNvPicPr>
          <p:nvPr>
            <p:ph sz="half" idx="10"/>
          </p:nvPr>
        </p:nvPicPr>
        <p:blipFill>
          <a:blip r:embed="rId2" cstate="print">
            <a:extLst>
              <a:ext uri="{28A0092B-C50C-407E-A947-70E740481C1C}">
                <a14:useLocalDpi xmlns:a14="http://schemas.microsoft.com/office/drawing/2010/main" val="0"/>
              </a:ext>
            </a:extLst>
          </a:blip>
          <a:stretch>
            <a:fillRect/>
          </a:stretch>
        </p:blipFill>
        <p:spPr>
          <a:xfrm>
            <a:off x="10125928" y="4681162"/>
            <a:ext cx="1073662" cy="1315314"/>
          </a:xfrm>
        </p:spPr>
      </p:pic>
      <p:sp>
        <p:nvSpPr>
          <p:cNvPr id="6" name="Pladsholder til indhold 2"/>
          <p:cNvSpPr txBox="1">
            <a:spLocks/>
          </p:cNvSpPr>
          <p:nvPr/>
        </p:nvSpPr>
        <p:spPr bwMode="auto">
          <a:xfrm>
            <a:off x="6047577" y="1814511"/>
            <a:ext cx="4657126" cy="4031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00000"/>
              </a:lnSpc>
              <a:spcBef>
                <a:spcPct val="0"/>
              </a:spcBef>
              <a:spcAft>
                <a:spcPct val="20000"/>
              </a:spcAft>
              <a:buClr>
                <a:schemeClr val="accent3"/>
              </a:buClr>
              <a:buSzTx/>
              <a:buFont typeface="Wingdings" pitchFamily="2" charset="2"/>
              <a:buNone/>
              <a:tabLst/>
              <a:defRPr sz="3200">
                <a:solidFill>
                  <a:schemeClr val="tx1"/>
                </a:solidFill>
                <a:latin typeface="+mn-lt"/>
                <a:ea typeface="+mn-ea"/>
                <a:cs typeface="+mn-cs"/>
              </a:defRPr>
            </a:lvl1pPr>
            <a:lvl2pPr marL="628650" indent="-271463" algn="l" rtl="0" eaLnBrk="1" fontAlgn="base" hangingPunct="1">
              <a:spcBef>
                <a:spcPct val="0"/>
              </a:spcBef>
              <a:spcAft>
                <a:spcPct val="20000"/>
              </a:spcAft>
              <a:buClr>
                <a:schemeClr val="accent3"/>
              </a:buClr>
              <a:buFont typeface="Wingdings" pitchFamily="2" charset="2"/>
              <a:buChar char="§"/>
              <a:defRPr sz="3200">
                <a:solidFill>
                  <a:schemeClr val="tx1"/>
                </a:solidFill>
                <a:latin typeface="+mn-lt"/>
              </a:defRPr>
            </a:lvl2pPr>
            <a:lvl3pPr marL="985838" indent="-269875" algn="l" rtl="0" eaLnBrk="1" fontAlgn="base" hangingPunct="1">
              <a:spcBef>
                <a:spcPct val="0"/>
              </a:spcBef>
              <a:spcAft>
                <a:spcPct val="20000"/>
              </a:spcAft>
              <a:buClr>
                <a:schemeClr val="accent3"/>
              </a:buClr>
              <a:buFont typeface="Wingdings" pitchFamily="2" charset="2"/>
              <a:buChar char="§"/>
              <a:defRPr sz="2600">
                <a:solidFill>
                  <a:schemeClr val="tx1"/>
                </a:solidFill>
                <a:latin typeface="+mn-lt"/>
              </a:defRPr>
            </a:lvl3pPr>
            <a:lvl4pPr marL="1343025" indent="-269875" algn="l" rtl="0" eaLnBrk="1" fontAlgn="base" hangingPunct="1">
              <a:spcBef>
                <a:spcPct val="0"/>
              </a:spcBef>
              <a:spcAft>
                <a:spcPct val="20000"/>
              </a:spcAft>
              <a:buClr>
                <a:schemeClr val="accent3"/>
              </a:buClr>
              <a:buFont typeface="Wingdings" pitchFamily="2" charset="2"/>
              <a:buChar char="§"/>
              <a:defRPr sz="2200">
                <a:solidFill>
                  <a:schemeClr val="tx1"/>
                </a:solidFill>
                <a:latin typeface="+mn-lt"/>
              </a:defRPr>
            </a:lvl4pPr>
            <a:lvl5pPr marL="1701800" indent="-269875" algn="l" rtl="0" eaLnBrk="1" fontAlgn="base" hangingPunct="1">
              <a:spcBef>
                <a:spcPct val="0"/>
              </a:spcBef>
              <a:spcAft>
                <a:spcPct val="20000"/>
              </a:spcAft>
              <a:buClr>
                <a:schemeClr val="accent3"/>
              </a:buClr>
              <a:buFont typeface="Wingdings" pitchFamily="2" charset="2"/>
              <a:buChar char="§"/>
              <a:defRPr sz="1800">
                <a:solidFill>
                  <a:schemeClr val="tx1"/>
                </a:solidFill>
                <a:latin typeface="+mn-lt"/>
              </a:defRPr>
            </a:lvl5pPr>
            <a:lvl6pPr marL="3718891" indent="-234945" algn="l" rtl="0" eaLnBrk="1" fontAlgn="base" hangingPunct="1">
              <a:spcBef>
                <a:spcPct val="0"/>
              </a:spcBef>
              <a:spcAft>
                <a:spcPct val="20000"/>
              </a:spcAft>
              <a:buClr>
                <a:schemeClr val="accent2"/>
              </a:buClr>
              <a:buFont typeface="Wingdings" pitchFamily="2" charset="2"/>
              <a:buChar char="§"/>
              <a:defRPr sz="2400">
                <a:solidFill>
                  <a:schemeClr val="tx1"/>
                </a:solidFill>
                <a:latin typeface="+mn-lt"/>
              </a:defRPr>
            </a:lvl6pPr>
            <a:lvl7pPr marL="4328476" indent="-234945" algn="l" rtl="0" eaLnBrk="1" fontAlgn="base" hangingPunct="1">
              <a:spcBef>
                <a:spcPct val="0"/>
              </a:spcBef>
              <a:spcAft>
                <a:spcPct val="20000"/>
              </a:spcAft>
              <a:buClr>
                <a:schemeClr val="accent2"/>
              </a:buClr>
              <a:buFont typeface="Wingdings" pitchFamily="2" charset="2"/>
              <a:buChar char="§"/>
              <a:defRPr sz="2400">
                <a:solidFill>
                  <a:schemeClr val="tx1"/>
                </a:solidFill>
                <a:latin typeface="+mn-lt"/>
              </a:defRPr>
            </a:lvl7pPr>
            <a:lvl8pPr marL="4938061" indent="-234945" algn="l" rtl="0" eaLnBrk="1" fontAlgn="base" hangingPunct="1">
              <a:spcBef>
                <a:spcPct val="0"/>
              </a:spcBef>
              <a:spcAft>
                <a:spcPct val="20000"/>
              </a:spcAft>
              <a:buClr>
                <a:schemeClr val="accent2"/>
              </a:buClr>
              <a:buFont typeface="Wingdings" pitchFamily="2" charset="2"/>
              <a:buChar char="§"/>
              <a:defRPr sz="2400">
                <a:solidFill>
                  <a:schemeClr val="tx1"/>
                </a:solidFill>
                <a:latin typeface="+mn-lt"/>
              </a:defRPr>
            </a:lvl8pPr>
            <a:lvl9pPr marL="5547645" indent="-234945" algn="l" rtl="0" eaLnBrk="1" fontAlgn="base" hangingPunct="1">
              <a:spcBef>
                <a:spcPct val="0"/>
              </a:spcBef>
              <a:spcAft>
                <a:spcPct val="20000"/>
              </a:spcAft>
              <a:buClr>
                <a:schemeClr val="accent2"/>
              </a:buClr>
              <a:buFont typeface="Wingdings" pitchFamily="2" charset="2"/>
              <a:buChar char="§"/>
              <a:defRPr sz="2400">
                <a:solidFill>
                  <a:schemeClr val="tx1"/>
                </a:solidFill>
                <a:latin typeface="+mn-lt"/>
              </a:defRPr>
            </a:lvl9pPr>
          </a:lstStyle>
          <a:p>
            <a:r>
              <a:rPr lang="da-DK" sz="2000" u="sng" kern="0" dirty="0" err="1"/>
              <a:t>Off</a:t>
            </a:r>
            <a:r>
              <a:rPr lang="da-DK" sz="2000" u="sng" kern="0" dirty="0"/>
              <a:t> </a:t>
            </a:r>
            <a:r>
              <a:rPr lang="da-DK" sz="2000" u="sng" kern="0" dirty="0" err="1"/>
              <a:t>Study</a:t>
            </a:r>
            <a:r>
              <a:rPr lang="da-DK" sz="2000" u="sng" kern="0" dirty="0"/>
              <a:t>– registrering af:</a:t>
            </a:r>
          </a:p>
          <a:p>
            <a:pPr marL="342831" indent="-342831">
              <a:buFont typeface="Arial" panose="020B0604020202020204" pitchFamily="34" charset="0"/>
              <a:buChar char="•"/>
            </a:pPr>
            <a:r>
              <a:rPr lang="da-DK" sz="2000" kern="0" dirty="0"/>
              <a:t>Recidiv</a:t>
            </a:r>
          </a:p>
          <a:p>
            <a:pPr marL="971356" lvl="1" indent="-342831">
              <a:lnSpc>
                <a:spcPct val="100000"/>
              </a:lnSpc>
              <a:buFont typeface="Arial" panose="020B0604020202020204" pitchFamily="34" charset="0"/>
              <a:buChar char="•"/>
            </a:pPr>
            <a:r>
              <a:rPr lang="da-DK" sz="2000" kern="0" dirty="0"/>
              <a:t>Dato for påvist recidiv</a:t>
            </a:r>
          </a:p>
          <a:p>
            <a:pPr marL="971356" lvl="1" indent="-342831">
              <a:lnSpc>
                <a:spcPct val="100000"/>
              </a:lnSpc>
              <a:buFont typeface="Arial" panose="020B0604020202020204" pitchFamily="34" charset="0"/>
              <a:buChar char="•"/>
            </a:pPr>
            <a:r>
              <a:rPr lang="da-DK" sz="2000" kern="0" dirty="0"/>
              <a:t>Lokalisation af recidiv</a:t>
            </a:r>
          </a:p>
          <a:p>
            <a:pPr marL="971356" lvl="1" indent="-342831">
              <a:lnSpc>
                <a:spcPct val="100000"/>
              </a:lnSpc>
              <a:buFont typeface="Arial" panose="020B0604020202020204" pitchFamily="34" charset="0"/>
              <a:buChar char="•"/>
            </a:pPr>
            <a:r>
              <a:rPr lang="da-DK" sz="2000" kern="0" dirty="0"/>
              <a:t>Hvordan recidiv er verificeret</a:t>
            </a:r>
          </a:p>
          <a:p>
            <a:pPr marL="971356" lvl="1" indent="-342831">
              <a:lnSpc>
                <a:spcPct val="100000"/>
              </a:lnSpc>
              <a:buFont typeface="Arial" panose="020B0604020202020204" pitchFamily="34" charset="0"/>
              <a:buChar char="•"/>
            </a:pPr>
            <a:r>
              <a:rPr lang="da-DK" sz="2000" kern="0" dirty="0"/>
              <a:t>Specificering af </a:t>
            </a:r>
            <a:r>
              <a:rPr lang="da-DK" sz="2000" kern="0" dirty="0" err="1"/>
              <a:t>residuale</a:t>
            </a:r>
            <a:r>
              <a:rPr lang="da-DK" sz="2000" kern="0" dirty="0"/>
              <a:t> </a:t>
            </a:r>
          </a:p>
          <a:p>
            <a:pPr marL="342831" indent="-342831">
              <a:buFont typeface="Arial" panose="020B0604020202020204" pitchFamily="34" charset="0"/>
              <a:buChar char="•"/>
            </a:pPr>
            <a:r>
              <a:rPr lang="da-DK" sz="2000" kern="0" dirty="0"/>
              <a:t>Død</a:t>
            </a:r>
          </a:p>
          <a:p>
            <a:pPr marL="971356" lvl="1" indent="-342831">
              <a:lnSpc>
                <a:spcPct val="100000"/>
              </a:lnSpc>
              <a:buFont typeface="Arial" panose="020B0604020202020204" pitchFamily="34" charset="0"/>
              <a:buChar char="•"/>
            </a:pPr>
            <a:r>
              <a:rPr lang="da-DK" sz="2000" kern="0" dirty="0"/>
              <a:t>Dødsdato</a:t>
            </a:r>
          </a:p>
          <a:p>
            <a:pPr marL="971356" lvl="1" indent="-342831">
              <a:lnSpc>
                <a:spcPct val="100000"/>
              </a:lnSpc>
              <a:buFont typeface="Arial" panose="020B0604020202020204" pitchFamily="34" charset="0"/>
              <a:buChar char="•"/>
            </a:pPr>
            <a:r>
              <a:rPr lang="da-DK" sz="2000" kern="0" dirty="0"/>
              <a:t>Dødsårsag</a:t>
            </a:r>
          </a:p>
        </p:txBody>
      </p:sp>
      <p:sp>
        <p:nvSpPr>
          <p:cNvPr id="7" name="Rectangle 5">
            <a:extLst>
              <a:ext uri="{FF2B5EF4-FFF2-40B4-BE49-F238E27FC236}">
                <a16:creationId xmlns:a16="http://schemas.microsoft.com/office/drawing/2014/main" id="{6FC5DA7E-1EF3-2442-A597-A32C0A018CA1}"/>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279255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48358" y="676774"/>
            <a:ext cx="10077667" cy="369500"/>
          </a:xfrm>
        </p:spPr>
        <p:txBody>
          <a:bodyPr/>
          <a:lstStyle/>
          <a:p>
            <a:r>
              <a:rPr lang="da-DK" dirty="0">
                <a:solidFill>
                  <a:schemeClr val="tx1"/>
                </a:solidFill>
              </a:rPr>
              <a:t>Anmeldelse af SAE</a:t>
            </a:r>
          </a:p>
        </p:txBody>
      </p:sp>
      <p:sp>
        <p:nvSpPr>
          <p:cNvPr id="3" name="Pladsholder til indhold 2"/>
          <p:cNvSpPr>
            <a:spLocks noGrp="1"/>
          </p:cNvSpPr>
          <p:nvPr>
            <p:ph sz="half" idx="1"/>
          </p:nvPr>
        </p:nvSpPr>
        <p:spPr>
          <a:xfrm>
            <a:off x="348358" y="1662263"/>
            <a:ext cx="9333485" cy="4031067"/>
          </a:xfrm>
        </p:spPr>
        <p:txBody>
          <a:bodyPr/>
          <a:lstStyle/>
          <a:p>
            <a:endParaRPr lang="da-DK" sz="2400" dirty="0"/>
          </a:p>
          <a:p>
            <a:pPr marL="457109" indent="-457109">
              <a:buFont typeface="Arial" panose="020B0604020202020204" pitchFamily="34" charset="0"/>
              <a:buChar char="•"/>
            </a:pPr>
            <a:r>
              <a:rPr lang="da-DK" sz="2400" dirty="0"/>
              <a:t>OBS en række </a:t>
            </a:r>
            <a:r>
              <a:rPr lang="da-DK" sz="2400" dirty="0" err="1"/>
              <a:t>SAE’er</a:t>
            </a:r>
            <a:r>
              <a:rPr lang="da-DK" sz="2400" dirty="0"/>
              <a:t> er undtaget.</a:t>
            </a:r>
          </a:p>
          <a:p>
            <a:pPr marL="457109" indent="-457109">
              <a:buFont typeface="Arial" panose="020B0604020202020204" pitchFamily="34" charset="0"/>
              <a:buChar char="•"/>
            </a:pPr>
            <a:r>
              <a:rPr lang="da-DK" sz="2400" dirty="0"/>
              <a:t>Ved SAE registreres det i DBCG databasen under MASTER AE hvor der under SAE svares ”ja”.</a:t>
            </a:r>
          </a:p>
          <a:p>
            <a:pPr marL="457109" indent="-457109">
              <a:buFont typeface="Arial" panose="020B0604020202020204" pitchFamily="34" charset="0"/>
              <a:buChar char="•"/>
            </a:pPr>
            <a:r>
              <a:rPr lang="da-DK" sz="2400" dirty="0"/>
              <a:t>Udfyld SAE papir (ligger i sitefile)</a:t>
            </a:r>
          </a:p>
          <a:p>
            <a:pPr marL="457109" indent="-457109">
              <a:buFont typeface="Arial" panose="020B0604020202020204" pitchFamily="34" charset="0"/>
              <a:buChar char="•"/>
            </a:pPr>
            <a:r>
              <a:rPr lang="da-DK" sz="2400" dirty="0"/>
              <a:t>Dette sendes til SAE@auh.rm.dk</a:t>
            </a:r>
          </a:p>
        </p:txBody>
      </p:sp>
      <p:pic>
        <p:nvPicPr>
          <p:cNvPr id="5" name="Pladsholder til indhold 4"/>
          <p:cNvPicPr>
            <a:picLocks noGrp="1" noChangeAspect="1"/>
          </p:cNvPicPr>
          <p:nvPr>
            <p:ph sz="half" idx="10"/>
          </p:nvPr>
        </p:nvPicPr>
        <p:blipFill>
          <a:blip r:embed="rId2" cstate="print">
            <a:extLst>
              <a:ext uri="{28A0092B-C50C-407E-A947-70E740481C1C}">
                <a14:useLocalDpi xmlns:a14="http://schemas.microsoft.com/office/drawing/2010/main" val="0"/>
              </a:ext>
            </a:extLst>
          </a:blip>
          <a:stretch>
            <a:fillRect/>
          </a:stretch>
        </p:blipFill>
        <p:spPr>
          <a:xfrm>
            <a:off x="10125928" y="4681162"/>
            <a:ext cx="1073662" cy="1315314"/>
          </a:xfrm>
        </p:spPr>
      </p:pic>
      <p:sp>
        <p:nvSpPr>
          <p:cNvPr id="6" name="Rectangle 5">
            <a:extLst>
              <a:ext uri="{FF2B5EF4-FFF2-40B4-BE49-F238E27FC236}">
                <a16:creationId xmlns:a16="http://schemas.microsoft.com/office/drawing/2014/main" id="{AF301EC1-DA96-7D4F-A1DD-1368E494D5A2}"/>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8720326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33772" y="667931"/>
            <a:ext cx="10078687" cy="899792"/>
          </a:xfrm>
        </p:spPr>
        <p:txBody>
          <a:bodyPr/>
          <a:lstStyle/>
          <a:p>
            <a:r>
              <a:rPr lang="da-DK" dirty="0">
                <a:solidFill>
                  <a:schemeClr val="tx1"/>
                </a:solidFill>
              </a:rPr>
              <a:t>Forsøgsmedicin</a:t>
            </a:r>
          </a:p>
        </p:txBody>
      </p:sp>
      <p:sp>
        <p:nvSpPr>
          <p:cNvPr id="3" name="Pladsholder til indhold 2"/>
          <p:cNvSpPr>
            <a:spLocks noGrp="1"/>
          </p:cNvSpPr>
          <p:nvPr>
            <p:ph sz="half" idx="1"/>
          </p:nvPr>
        </p:nvSpPr>
        <p:spPr>
          <a:xfrm>
            <a:off x="720450" y="2159002"/>
            <a:ext cx="8757555" cy="4031067"/>
          </a:xfrm>
        </p:spPr>
        <p:txBody>
          <a:bodyPr/>
          <a:lstStyle/>
          <a:p>
            <a:pPr marL="457109" indent="-457109">
              <a:buFont typeface="Arial" panose="020B0604020202020204" pitchFamily="34" charset="0"/>
              <a:buChar char="•"/>
            </a:pPr>
            <a:r>
              <a:rPr lang="da-DK" sz="2400" dirty="0"/>
              <a:t>Bestilling af medicin 1. september + 1. marts</a:t>
            </a:r>
          </a:p>
          <a:p>
            <a:pPr marL="457109" indent="-457109">
              <a:buFont typeface="Arial" panose="020B0604020202020204" pitchFamily="34" charset="0"/>
              <a:buChar char="•"/>
            </a:pPr>
            <a:r>
              <a:rPr lang="da-DK" sz="2400" dirty="0"/>
              <a:t>Bestillingsblanket sendes til </a:t>
            </a:r>
            <a:r>
              <a:rPr lang="da-DK" sz="2400" dirty="0" err="1"/>
              <a:t>projektspl</a:t>
            </a:r>
            <a:r>
              <a:rPr lang="da-DK" sz="2400" dirty="0"/>
              <a:t>. Århus</a:t>
            </a:r>
          </a:p>
          <a:p>
            <a:pPr marL="457109" indent="-457109">
              <a:buFont typeface="Arial" panose="020B0604020202020204" pitchFamily="34" charset="0"/>
              <a:buChar char="•"/>
            </a:pPr>
            <a:r>
              <a:rPr lang="da-DK" sz="2400" dirty="0"/>
              <a:t>Glassene er ikke patientspecifikke ved modtagelse</a:t>
            </a:r>
          </a:p>
          <a:p>
            <a:pPr marL="457109" indent="-457109">
              <a:buFont typeface="Arial" panose="020B0604020202020204" pitchFamily="34" charset="0"/>
              <a:buChar char="•"/>
            </a:pPr>
            <a:r>
              <a:rPr lang="da-DK" sz="2400" dirty="0"/>
              <a:t>Glassene skal påføres pt. ID inden udlevering</a:t>
            </a:r>
          </a:p>
        </p:txBody>
      </p:sp>
      <p:pic>
        <p:nvPicPr>
          <p:cNvPr id="5" name="Pladsholder til indhold 4"/>
          <p:cNvPicPr>
            <a:picLocks noGrp="1" noChangeAspect="1"/>
          </p:cNvPicPr>
          <p:nvPr>
            <p:ph sz="half" idx="10"/>
          </p:nvPr>
        </p:nvPicPr>
        <p:blipFill>
          <a:blip r:embed="rId2" cstate="print">
            <a:extLst>
              <a:ext uri="{28A0092B-C50C-407E-A947-70E740481C1C}">
                <a14:useLocalDpi xmlns:a14="http://schemas.microsoft.com/office/drawing/2010/main" val="0"/>
              </a:ext>
            </a:extLst>
          </a:blip>
          <a:stretch>
            <a:fillRect/>
          </a:stretch>
        </p:blipFill>
        <p:spPr>
          <a:xfrm>
            <a:off x="10125928" y="4681162"/>
            <a:ext cx="1073662" cy="1315314"/>
          </a:xfrm>
        </p:spPr>
      </p:pic>
      <p:sp>
        <p:nvSpPr>
          <p:cNvPr id="6" name="Rectangle 5">
            <a:extLst>
              <a:ext uri="{FF2B5EF4-FFF2-40B4-BE49-F238E27FC236}">
                <a16:creationId xmlns:a16="http://schemas.microsoft.com/office/drawing/2014/main" id="{011CDF14-88CF-CD42-85CC-3F6B03BCBB2D}"/>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13701034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33772" y="696283"/>
            <a:ext cx="10078687" cy="899792"/>
          </a:xfrm>
        </p:spPr>
        <p:txBody>
          <a:bodyPr/>
          <a:lstStyle/>
          <a:p>
            <a:r>
              <a:rPr lang="da-DK" dirty="0">
                <a:solidFill>
                  <a:schemeClr val="tx1"/>
                </a:solidFill>
              </a:rPr>
              <a:t>Livskvalitetsundersøgelse</a:t>
            </a:r>
          </a:p>
        </p:txBody>
      </p:sp>
      <p:sp>
        <p:nvSpPr>
          <p:cNvPr id="3" name="Pladsholder til indhold 2"/>
          <p:cNvSpPr>
            <a:spLocks noGrp="1"/>
          </p:cNvSpPr>
          <p:nvPr>
            <p:ph sz="half" idx="1"/>
          </p:nvPr>
        </p:nvSpPr>
        <p:spPr>
          <a:xfrm>
            <a:off x="720450" y="2159002"/>
            <a:ext cx="8253615" cy="4031067"/>
          </a:xfrm>
        </p:spPr>
        <p:txBody>
          <a:bodyPr/>
          <a:lstStyle/>
          <a:p>
            <a:pPr marL="457109" indent="-457109">
              <a:buFont typeface="Arial" panose="020B0604020202020204" pitchFamily="34" charset="0"/>
              <a:buChar char="•"/>
            </a:pPr>
            <a:r>
              <a:rPr lang="da-DK" sz="2400" dirty="0"/>
              <a:t>Vi benytter det webbaserede </a:t>
            </a:r>
            <a:r>
              <a:rPr lang="da-DK" sz="2400" dirty="0" err="1"/>
              <a:t>REDCap</a:t>
            </a:r>
            <a:r>
              <a:rPr lang="da-DK" sz="2400" dirty="0"/>
              <a:t> </a:t>
            </a:r>
            <a:r>
              <a:rPr lang="da-DK" sz="2400" u="sng" dirty="0">
                <a:hlinkClick r:id="rId2"/>
              </a:rPr>
              <a:t>https://redcap.au.dk/</a:t>
            </a:r>
            <a:endParaRPr lang="da-DK" sz="2400" u="sng" dirty="0"/>
          </a:p>
          <a:p>
            <a:pPr marL="457109" indent="-457109">
              <a:buFont typeface="Arial" panose="020B0604020202020204" pitchFamily="34" charset="0"/>
              <a:buChar char="•"/>
            </a:pPr>
            <a:r>
              <a:rPr lang="da-DK" sz="2400" dirty="0"/>
              <a:t>Nyt personale skal oprettes</a:t>
            </a:r>
          </a:p>
          <a:p>
            <a:pPr marL="457109" indent="-457109">
              <a:buFont typeface="Arial" panose="020B0604020202020204" pitchFamily="34" charset="0"/>
              <a:buChar char="•"/>
            </a:pPr>
            <a:r>
              <a:rPr lang="da-DK" sz="2400" dirty="0"/>
              <a:t>Når patienten er inkluderet, registreres pt. nr. og </a:t>
            </a:r>
            <a:r>
              <a:rPr lang="da-DK" sz="2400" dirty="0" err="1"/>
              <a:t>email</a:t>
            </a:r>
            <a:r>
              <a:rPr lang="da-DK" sz="2400" dirty="0"/>
              <a:t>.</a:t>
            </a:r>
          </a:p>
          <a:p>
            <a:pPr marL="457109" indent="-457109">
              <a:buFont typeface="Arial" panose="020B0604020202020204" pitchFamily="34" charset="0"/>
              <a:buChar char="•"/>
            </a:pPr>
            <a:r>
              <a:rPr lang="da-DK" sz="2400" dirty="0"/>
              <a:t>Spørgeskema sendes nu til patienten</a:t>
            </a:r>
          </a:p>
          <a:p>
            <a:pPr marL="457109" indent="-457109">
              <a:buFont typeface="Arial" panose="020B0604020202020204" pitchFamily="34" charset="0"/>
              <a:buChar char="•"/>
            </a:pPr>
            <a:r>
              <a:rPr lang="da-DK" sz="2400" dirty="0"/>
              <a:t>Efterfølgende skemaer sendes automatisk</a:t>
            </a:r>
          </a:p>
        </p:txBody>
      </p:sp>
      <p:pic>
        <p:nvPicPr>
          <p:cNvPr id="5" name="Pladsholder til indhold 4"/>
          <p:cNvPicPr>
            <a:picLocks noGrp="1" noChangeAspect="1"/>
          </p:cNvPicPr>
          <p:nvPr>
            <p:ph sz="half" idx="10"/>
          </p:nvPr>
        </p:nvPicPr>
        <p:blipFill>
          <a:blip r:embed="rId3" cstate="print">
            <a:extLst>
              <a:ext uri="{28A0092B-C50C-407E-A947-70E740481C1C}">
                <a14:useLocalDpi xmlns:a14="http://schemas.microsoft.com/office/drawing/2010/main" val="0"/>
              </a:ext>
            </a:extLst>
          </a:blip>
          <a:stretch>
            <a:fillRect/>
          </a:stretch>
        </p:blipFill>
        <p:spPr>
          <a:xfrm>
            <a:off x="10125928" y="4681162"/>
            <a:ext cx="1073662" cy="1315314"/>
          </a:xfrm>
        </p:spPr>
      </p:pic>
      <p:sp>
        <p:nvSpPr>
          <p:cNvPr id="6" name="Rectangle 5">
            <a:extLst>
              <a:ext uri="{FF2B5EF4-FFF2-40B4-BE49-F238E27FC236}">
                <a16:creationId xmlns:a16="http://schemas.microsoft.com/office/drawing/2014/main" id="{70270B4F-0B2F-6E47-89F3-63630B23A057}"/>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995612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837" y="6257087"/>
            <a:ext cx="2529897" cy="3781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1333" y="1012734"/>
            <a:ext cx="5407602" cy="482833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5" name="AutoShape 3"/>
          <p:cNvSpPr>
            <a:spLocks noChangeArrowheads="1"/>
          </p:cNvSpPr>
          <p:nvPr/>
        </p:nvSpPr>
        <p:spPr bwMode="auto">
          <a:xfrm>
            <a:off x="333772" y="221613"/>
            <a:ext cx="10250779" cy="64573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nchorCtr="1"/>
          <a:lstStyle/>
          <a:p>
            <a:pPr algn="ctr">
              <a:lnSpc>
                <a:spcPct val="97000"/>
              </a:lnSpc>
              <a:tabLst>
                <a:tab pos="649628" algn="l"/>
                <a:tab pos="1299256" algn="l"/>
                <a:tab pos="1948884" algn="l"/>
                <a:tab pos="2598511" algn="l"/>
                <a:tab pos="3248139" algn="l"/>
                <a:tab pos="3897767" algn="l"/>
                <a:tab pos="4547395" algn="l"/>
                <a:tab pos="5197023" algn="l"/>
                <a:tab pos="5846651" algn="l"/>
                <a:tab pos="6496279" algn="l"/>
                <a:tab pos="7145906" algn="l"/>
                <a:tab pos="7795534" algn="l"/>
              </a:tabLst>
            </a:pPr>
            <a:r>
              <a:rPr lang="en-US" sz="4500" b="1" dirty="0">
                <a:solidFill>
                  <a:srgbClr val="000000"/>
                </a:solidFill>
                <a:latin typeface="+mj-lt"/>
                <a:cs typeface="Arial"/>
              </a:rPr>
              <a:t>PATHWAYS OF CHOLESTEROL METABOLISM</a:t>
            </a:r>
          </a:p>
        </p:txBody>
      </p:sp>
      <p:sp>
        <p:nvSpPr>
          <p:cNvPr id="3076" name="Rectangle 4"/>
          <p:cNvSpPr>
            <a:spLocks noGrp="1" noChangeArrowheads="1"/>
          </p:cNvSpPr>
          <p:nvPr>
            <p:ph type="title"/>
          </p:nvPr>
        </p:nvSpPr>
        <p:spPr bwMode="auto">
          <a:xfrm>
            <a:off x="6501389" y="5914810"/>
            <a:ext cx="4595091" cy="32076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0" tIns="12211" rIns="0" bIns="0" numCol="1" anchor="ctr" anchorCtr="0" compatLnSpc="1">
            <a:prstTxWarp prst="textNoShape">
              <a:avLst/>
            </a:prstTxWarp>
          </a:bodyPr>
          <a:lstStyle/>
          <a:p>
            <a:pPr>
              <a:tabLst>
                <a:tab pos="649628" algn="l"/>
                <a:tab pos="1299256" algn="l"/>
                <a:tab pos="1948884" algn="l"/>
                <a:tab pos="2598511" algn="l"/>
                <a:tab pos="3248139" algn="l"/>
                <a:tab pos="3897767" algn="l"/>
              </a:tabLst>
            </a:pPr>
            <a:r>
              <a:rPr lang="en-US" sz="1100" dirty="0">
                <a:cs typeface="Arial Unicode MS" charset="0"/>
              </a:rPr>
              <a:t>Warner M, </a:t>
            </a:r>
            <a:r>
              <a:rPr lang="en-US" sz="1100" dirty="0" err="1">
                <a:cs typeface="Arial Unicode MS" charset="0"/>
              </a:rPr>
              <a:t>Gustafsson</a:t>
            </a:r>
            <a:r>
              <a:rPr lang="en-US" sz="1100" dirty="0">
                <a:cs typeface="Arial Unicode MS" charset="0"/>
              </a:rPr>
              <a:t> J. N </a:t>
            </a:r>
            <a:r>
              <a:rPr lang="en-US" sz="1100" dirty="0" err="1">
                <a:cs typeface="Arial Unicode MS" charset="0"/>
              </a:rPr>
              <a:t>Engl</a:t>
            </a:r>
            <a:r>
              <a:rPr lang="en-US" sz="1100" dirty="0">
                <a:cs typeface="Arial Unicode MS" charset="0"/>
              </a:rPr>
              <a:t> J Med 2014;370:572-573.</a:t>
            </a:r>
          </a:p>
        </p:txBody>
      </p:sp>
      <p:sp>
        <p:nvSpPr>
          <p:cNvPr id="6" name="Rectangle 8">
            <a:extLst>
              <a:ext uri="{FF2B5EF4-FFF2-40B4-BE49-F238E27FC236}">
                <a16:creationId xmlns:a16="http://schemas.microsoft.com/office/drawing/2014/main" id="{4D73AB8C-3978-B441-AD91-C810751A1182}"/>
              </a:ext>
            </a:extLst>
          </p:cNvPr>
          <p:cNvSpPr/>
          <p:nvPr/>
        </p:nvSpPr>
        <p:spPr bwMode="auto">
          <a:xfrm>
            <a:off x="4001310" y="6309320"/>
            <a:ext cx="3461254" cy="548680"/>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14951245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33772" y="667931"/>
            <a:ext cx="10078687" cy="899792"/>
          </a:xfrm>
        </p:spPr>
        <p:txBody>
          <a:bodyPr/>
          <a:lstStyle/>
          <a:p>
            <a:r>
              <a:rPr lang="da-DK" dirty="0">
                <a:solidFill>
                  <a:schemeClr val="tx1"/>
                </a:solidFill>
              </a:rPr>
              <a:t>Biobank</a:t>
            </a:r>
          </a:p>
        </p:txBody>
      </p:sp>
      <p:sp>
        <p:nvSpPr>
          <p:cNvPr id="3" name="Pladsholder til indhold 2"/>
          <p:cNvSpPr>
            <a:spLocks noGrp="1"/>
          </p:cNvSpPr>
          <p:nvPr>
            <p:ph sz="half" idx="1"/>
          </p:nvPr>
        </p:nvSpPr>
        <p:spPr>
          <a:xfrm>
            <a:off x="312936" y="1856785"/>
            <a:ext cx="8541581" cy="4102552"/>
          </a:xfrm>
        </p:spPr>
        <p:txBody>
          <a:bodyPr/>
          <a:lstStyle/>
          <a:p>
            <a:r>
              <a:rPr lang="da-DK" sz="2400" dirty="0" err="1"/>
              <a:t>Translationelle</a:t>
            </a:r>
            <a:r>
              <a:rPr lang="da-DK" sz="2400" dirty="0"/>
              <a:t> blodprøver skal tages:</a:t>
            </a:r>
          </a:p>
          <a:p>
            <a:pPr marL="342831" indent="-342831">
              <a:buFont typeface="Arial" panose="020B0604020202020204" pitchFamily="34" charset="0"/>
              <a:buChar char="•"/>
            </a:pPr>
            <a:r>
              <a:rPr lang="da-DK" sz="2400" dirty="0"/>
              <a:t>Baseline</a:t>
            </a:r>
          </a:p>
          <a:p>
            <a:pPr marL="342831" indent="-342831">
              <a:buFont typeface="Arial" panose="020B0604020202020204" pitchFamily="34" charset="0"/>
              <a:buChar char="•"/>
            </a:pPr>
            <a:r>
              <a:rPr lang="da-DK" sz="2400" dirty="0"/>
              <a:t>(Efter 6 måneder – kun </a:t>
            </a:r>
            <a:r>
              <a:rPr lang="da-DK" sz="2400" dirty="0" err="1"/>
              <a:t>neoadjuvant</a:t>
            </a:r>
            <a:r>
              <a:rPr lang="da-DK" sz="2400" dirty="0"/>
              <a:t>)</a:t>
            </a:r>
          </a:p>
          <a:p>
            <a:pPr marL="342831" indent="-342831">
              <a:buFont typeface="Arial" panose="020B0604020202020204" pitchFamily="34" charset="0"/>
              <a:buChar char="•"/>
            </a:pPr>
            <a:r>
              <a:rPr lang="da-DK" sz="2400" dirty="0"/>
              <a:t>Efter 1 år</a:t>
            </a:r>
          </a:p>
          <a:p>
            <a:pPr marL="342831" indent="-342831">
              <a:buFont typeface="Arial" panose="020B0604020202020204" pitchFamily="34" charset="0"/>
              <a:buChar char="•"/>
            </a:pPr>
            <a:r>
              <a:rPr lang="da-DK" sz="2400" dirty="0"/>
              <a:t>Efter 2 år</a:t>
            </a:r>
          </a:p>
          <a:p>
            <a:endParaRPr lang="da-DK" sz="2400" dirty="0"/>
          </a:p>
          <a:p>
            <a:r>
              <a:rPr lang="da-DK" sz="2400" dirty="0"/>
              <a:t>Dansk Cancerbiobank er klar til at modtage blodprøverne</a:t>
            </a:r>
          </a:p>
          <a:p>
            <a:pPr marL="342831" indent="-342831">
              <a:buFont typeface="Arial" panose="020B0604020202020204" pitchFamily="34" charset="0"/>
              <a:buChar char="•"/>
            </a:pPr>
            <a:r>
              <a:rPr lang="da-DK" sz="2400" dirty="0"/>
              <a:t>Hvert site skal selv lave nærmere aftale med den lokale biobank </a:t>
            </a:r>
          </a:p>
        </p:txBody>
      </p:sp>
      <p:pic>
        <p:nvPicPr>
          <p:cNvPr id="5" name="Pladsholder til indhold 4"/>
          <p:cNvPicPr>
            <a:picLocks noGrp="1" noChangeAspect="1"/>
          </p:cNvPicPr>
          <p:nvPr>
            <p:ph sz="half" idx="10"/>
          </p:nvPr>
        </p:nvPicPr>
        <p:blipFill>
          <a:blip r:embed="rId2" cstate="print">
            <a:extLst>
              <a:ext uri="{28A0092B-C50C-407E-A947-70E740481C1C}">
                <a14:useLocalDpi xmlns:a14="http://schemas.microsoft.com/office/drawing/2010/main" val="0"/>
              </a:ext>
            </a:extLst>
          </a:blip>
          <a:stretch>
            <a:fillRect/>
          </a:stretch>
        </p:blipFill>
        <p:spPr>
          <a:xfrm>
            <a:off x="10125928" y="4681162"/>
            <a:ext cx="1073662" cy="1315314"/>
          </a:xfrm>
        </p:spPr>
      </p:pic>
      <p:sp>
        <p:nvSpPr>
          <p:cNvPr id="6" name="Rectangle 5">
            <a:extLst>
              <a:ext uri="{FF2B5EF4-FFF2-40B4-BE49-F238E27FC236}">
                <a16:creationId xmlns:a16="http://schemas.microsoft.com/office/drawing/2014/main" id="{C9803210-FA3A-A447-8E9A-3A4694DD57B1}"/>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1293908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33772" y="696283"/>
            <a:ext cx="10078687" cy="899792"/>
          </a:xfrm>
        </p:spPr>
        <p:txBody>
          <a:bodyPr/>
          <a:lstStyle/>
          <a:p>
            <a:r>
              <a:rPr lang="da-DK" dirty="0">
                <a:solidFill>
                  <a:schemeClr val="tx1"/>
                </a:solidFill>
              </a:rPr>
              <a:t>Monitorering</a:t>
            </a:r>
          </a:p>
        </p:txBody>
      </p:sp>
      <p:sp>
        <p:nvSpPr>
          <p:cNvPr id="3" name="Pladsholder til indhold 2"/>
          <p:cNvSpPr>
            <a:spLocks noGrp="1"/>
          </p:cNvSpPr>
          <p:nvPr>
            <p:ph sz="half" idx="1"/>
          </p:nvPr>
        </p:nvSpPr>
        <p:spPr>
          <a:xfrm>
            <a:off x="720450" y="2159002"/>
            <a:ext cx="7821667" cy="4031067"/>
          </a:xfrm>
        </p:spPr>
        <p:txBody>
          <a:bodyPr/>
          <a:lstStyle/>
          <a:p>
            <a:pPr marL="457109" indent="-457109">
              <a:buFont typeface="Arial" panose="020B0604020202020204" pitchFamily="34" charset="0"/>
              <a:buChar char="•"/>
            </a:pPr>
            <a:r>
              <a:rPr lang="da-DK" sz="2400" dirty="0"/>
              <a:t>Forsøget monitoreres af GCP-enheden </a:t>
            </a:r>
          </a:p>
          <a:p>
            <a:pPr marL="457109" indent="-457109">
              <a:buFont typeface="Arial" panose="020B0604020202020204" pitchFamily="34" charset="0"/>
              <a:buChar char="•"/>
            </a:pPr>
            <a:r>
              <a:rPr lang="da-DK" sz="2400" dirty="0"/>
              <a:t>GCP-enheden initierer alle sites</a:t>
            </a:r>
          </a:p>
          <a:p>
            <a:pPr marL="457109" indent="-457109">
              <a:buFont typeface="Arial" panose="020B0604020202020204" pitchFamily="34" charset="0"/>
              <a:buChar char="•"/>
            </a:pPr>
            <a:r>
              <a:rPr lang="da-DK" sz="2400" dirty="0"/>
              <a:t>Tag kontakt til lokal GCP-enhed</a:t>
            </a:r>
          </a:p>
        </p:txBody>
      </p:sp>
      <p:pic>
        <p:nvPicPr>
          <p:cNvPr id="5" name="Pladsholder til indhold 4"/>
          <p:cNvPicPr>
            <a:picLocks noGrp="1" noChangeAspect="1"/>
          </p:cNvPicPr>
          <p:nvPr>
            <p:ph sz="half" idx="10"/>
          </p:nvPr>
        </p:nvPicPr>
        <p:blipFill>
          <a:blip r:embed="rId2" cstate="print">
            <a:extLst>
              <a:ext uri="{28A0092B-C50C-407E-A947-70E740481C1C}">
                <a14:useLocalDpi xmlns:a14="http://schemas.microsoft.com/office/drawing/2010/main" val="0"/>
              </a:ext>
            </a:extLst>
          </a:blip>
          <a:stretch>
            <a:fillRect/>
          </a:stretch>
        </p:blipFill>
        <p:spPr>
          <a:xfrm>
            <a:off x="10125928" y="4681162"/>
            <a:ext cx="1073662" cy="1315314"/>
          </a:xfrm>
        </p:spPr>
      </p:pic>
      <p:sp>
        <p:nvSpPr>
          <p:cNvPr id="6" name="Rectangle 5">
            <a:extLst>
              <a:ext uri="{FF2B5EF4-FFF2-40B4-BE49-F238E27FC236}">
                <a16:creationId xmlns:a16="http://schemas.microsoft.com/office/drawing/2014/main" id="{C1AD5D46-4E68-B847-810D-2E62EB5A9EA7}"/>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2822396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05780" y="765341"/>
            <a:ext cx="10078687" cy="899792"/>
          </a:xfrm>
        </p:spPr>
        <p:txBody>
          <a:bodyPr/>
          <a:lstStyle/>
          <a:p>
            <a:r>
              <a:rPr lang="da-DK" dirty="0">
                <a:solidFill>
                  <a:schemeClr val="tx1"/>
                </a:solidFill>
              </a:rPr>
              <a:t>Ved spørgsmål, kontakt da</a:t>
            </a:r>
          </a:p>
        </p:txBody>
      </p:sp>
      <p:sp>
        <p:nvSpPr>
          <p:cNvPr id="3" name="Pladsholder til indhold 2"/>
          <p:cNvSpPr>
            <a:spLocks noGrp="1"/>
          </p:cNvSpPr>
          <p:nvPr>
            <p:ph sz="half" idx="1"/>
          </p:nvPr>
        </p:nvSpPr>
        <p:spPr>
          <a:xfrm>
            <a:off x="720450" y="2159002"/>
            <a:ext cx="8829546" cy="4031067"/>
          </a:xfrm>
        </p:spPr>
        <p:txBody>
          <a:bodyPr/>
          <a:lstStyle/>
          <a:p>
            <a:pPr marL="457109" indent="-457109">
              <a:buFont typeface="Arial" panose="020B0604020202020204" pitchFamily="34" charset="0"/>
              <a:buChar char="•"/>
            </a:pPr>
            <a:r>
              <a:rPr lang="da-DK" sz="2000" dirty="0"/>
              <a:t>Signe Borgquist: </a:t>
            </a:r>
            <a:r>
              <a:rPr lang="da-DK" sz="2000" dirty="0">
                <a:hlinkClick r:id="rId2"/>
              </a:rPr>
              <a:t>signe.borgquist@auh.rm.dk</a:t>
            </a:r>
            <a:r>
              <a:rPr lang="da-DK" sz="2000" dirty="0"/>
              <a:t> </a:t>
            </a:r>
          </a:p>
          <a:p>
            <a:pPr marL="457109" indent="-457109">
              <a:buFont typeface="Arial" panose="020B0604020202020204" pitchFamily="34" charset="0"/>
              <a:buChar char="•"/>
            </a:pPr>
            <a:r>
              <a:rPr lang="da-DK" sz="2000" dirty="0"/>
              <a:t>Helle Kruse: </a:t>
            </a:r>
            <a:r>
              <a:rPr lang="da-DK" sz="2000" dirty="0" err="1"/>
              <a:t>h</a:t>
            </a:r>
            <a:r>
              <a:rPr lang="da-DK" sz="2000" dirty="0" err="1">
                <a:hlinkClick r:id="rId3"/>
              </a:rPr>
              <a:t>elle.kruse@aarhus.rm.dk</a:t>
            </a:r>
            <a:r>
              <a:rPr lang="da-DK" sz="2000" dirty="0"/>
              <a:t> </a:t>
            </a:r>
            <a:r>
              <a:rPr lang="da-DK" sz="2000" dirty="0" err="1"/>
              <a:t>tlf</a:t>
            </a:r>
            <a:r>
              <a:rPr lang="da-DK" sz="2000" dirty="0"/>
              <a:t> 91167199</a:t>
            </a:r>
          </a:p>
          <a:p>
            <a:pPr marL="457109" indent="-457109">
              <a:buFont typeface="Arial" panose="020B0604020202020204" pitchFamily="34" charset="0"/>
              <a:buChar char="•"/>
            </a:pPr>
            <a:r>
              <a:rPr lang="da-DK" sz="2000" dirty="0"/>
              <a:t>Sanne Viinberg: </a:t>
            </a:r>
            <a:r>
              <a:rPr lang="da-DK" sz="2000" dirty="0">
                <a:hlinkClick r:id="rId4"/>
              </a:rPr>
              <a:t>sanvii@rm.dk</a:t>
            </a:r>
            <a:r>
              <a:rPr lang="da-DK" sz="2000" dirty="0"/>
              <a:t> 21572536</a:t>
            </a:r>
          </a:p>
        </p:txBody>
      </p:sp>
      <p:pic>
        <p:nvPicPr>
          <p:cNvPr id="5" name="Pladsholder til indhold 4"/>
          <p:cNvPicPr>
            <a:picLocks noGrp="1" noChangeAspect="1"/>
          </p:cNvPicPr>
          <p:nvPr>
            <p:ph sz="half" idx="10"/>
          </p:nvPr>
        </p:nvPicPr>
        <p:blipFill>
          <a:blip r:embed="rId5" cstate="print">
            <a:extLst>
              <a:ext uri="{28A0092B-C50C-407E-A947-70E740481C1C}">
                <a14:useLocalDpi xmlns:a14="http://schemas.microsoft.com/office/drawing/2010/main" val="0"/>
              </a:ext>
            </a:extLst>
          </a:blip>
          <a:stretch>
            <a:fillRect/>
          </a:stretch>
        </p:blipFill>
        <p:spPr>
          <a:xfrm>
            <a:off x="10125928" y="4681162"/>
            <a:ext cx="1073662" cy="1315314"/>
          </a:xfrm>
        </p:spPr>
      </p:pic>
      <p:sp>
        <p:nvSpPr>
          <p:cNvPr id="6" name="Rectangle 5">
            <a:extLst>
              <a:ext uri="{FF2B5EF4-FFF2-40B4-BE49-F238E27FC236}">
                <a16:creationId xmlns:a16="http://schemas.microsoft.com/office/drawing/2014/main" id="{F21A8D97-9DC1-834D-824D-7010F4455BF9}"/>
              </a:ext>
            </a:extLst>
          </p:cNvPr>
          <p:cNvSpPr/>
          <p:nvPr/>
        </p:nvSpPr>
        <p:spPr bwMode="auto">
          <a:xfrm>
            <a:off x="4463790" y="6309320"/>
            <a:ext cx="2926766" cy="360039"/>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18605148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pills">
            <a:extLst>
              <a:ext uri="{FF2B5EF4-FFF2-40B4-BE49-F238E27FC236}">
                <a16:creationId xmlns:a16="http://schemas.microsoft.com/office/drawing/2014/main" id="{63309E1D-B831-E84E-8CDD-CD2D6B990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8498"/>
            <a:ext cx="12188824" cy="7044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DF1DBA6-E16C-034A-97C6-0DD25BEB3B1C}"/>
              </a:ext>
            </a:extLst>
          </p:cNvPr>
          <p:cNvSpPr>
            <a:spLocks noGrp="1"/>
          </p:cNvSpPr>
          <p:nvPr>
            <p:ph type="title"/>
          </p:nvPr>
        </p:nvSpPr>
        <p:spPr>
          <a:xfrm>
            <a:off x="312812" y="576704"/>
            <a:ext cx="11563200" cy="752400"/>
          </a:xfrm>
        </p:spPr>
        <p:txBody>
          <a:bodyPr/>
          <a:lstStyle/>
          <a:p>
            <a:r>
              <a:rPr lang="sv-SE" dirty="0" err="1"/>
              <a:t>Acknowledgement</a:t>
            </a:r>
            <a:endParaRPr lang="sv-SE" dirty="0"/>
          </a:p>
        </p:txBody>
      </p:sp>
      <p:sp>
        <p:nvSpPr>
          <p:cNvPr id="3" name="Text Placeholder 2">
            <a:extLst>
              <a:ext uri="{FF2B5EF4-FFF2-40B4-BE49-F238E27FC236}">
                <a16:creationId xmlns:a16="http://schemas.microsoft.com/office/drawing/2014/main" id="{238BDEEE-076E-0643-B986-8C11A2A663EA}"/>
              </a:ext>
            </a:extLst>
          </p:cNvPr>
          <p:cNvSpPr>
            <a:spLocks noGrp="1"/>
          </p:cNvSpPr>
          <p:nvPr>
            <p:ph type="body" sz="quarter" idx="11"/>
          </p:nvPr>
        </p:nvSpPr>
        <p:spPr>
          <a:xfrm>
            <a:off x="2710036" y="2636912"/>
            <a:ext cx="6264696" cy="2725288"/>
          </a:xfrm>
        </p:spPr>
        <p:txBody>
          <a:bodyPr/>
          <a:lstStyle/>
          <a:p>
            <a:r>
              <a:rPr lang="sv-SE" b="1" dirty="0">
                <a:latin typeface="+mn-lt"/>
              </a:rPr>
              <a:t>Novo Nordisk Foundation</a:t>
            </a:r>
          </a:p>
        </p:txBody>
      </p:sp>
      <p:sp>
        <p:nvSpPr>
          <p:cNvPr id="4" name="Date Placeholder 3">
            <a:extLst>
              <a:ext uri="{FF2B5EF4-FFF2-40B4-BE49-F238E27FC236}">
                <a16:creationId xmlns:a16="http://schemas.microsoft.com/office/drawing/2014/main" id="{3C84A287-A907-6E4D-B95F-E7C332F51C81}"/>
              </a:ext>
            </a:extLst>
          </p:cNvPr>
          <p:cNvSpPr>
            <a:spLocks noGrp="1"/>
          </p:cNvSpPr>
          <p:nvPr>
            <p:ph type="dt" sz="half" idx="13"/>
          </p:nvPr>
        </p:nvSpPr>
        <p:spPr/>
        <p:txBody>
          <a:bodyPr/>
          <a:lstStyle/>
          <a:p>
            <a:fld id="{6AC364B8-8A73-B347-B2DF-059600790B72}" type="datetime1">
              <a:rPr lang="da-DK" smtClean="0"/>
              <a:t>14.01.2021</a:t>
            </a:fld>
            <a:r>
              <a:rPr lang="da-DK"/>
              <a:t>02-11-2017</a:t>
            </a:r>
            <a:endParaRPr lang="da-DK" dirty="0"/>
          </a:p>
        </p:txBody>
      </p:sp>
    </p:spTree>
    <p:extLst>
      <p:ext uri="{BB962C8B-B14F-4D97-AF65-F5344CB8AC3E}">
        <p14:creationId xmlns:p14="http://schemas.microsoft.com/office/powerpoint/2010/main" val="1527274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837" y="6257087"/>
            <a:ext cx="2529897" cy="37819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 name="Rectangle 8">
            <a:extLst>
              <a:ext uri="{FF2B5EF4-FFF2-40B4-BE49-F238E27FC236}">
                <a16:creationId xmlns:a16="http://schemas.microsoft.com/office/drawing/2014/main" id="{4D73AB8C-3978-B441-AD91-C810751A1182}"/>
              </a:ext>
            </a:extLst>
          </p:cNvPr>
          <p:cNvSpPr/>
          <p:nvPr/>
        </p:nvSpPr>
        <p:spPr bwMode="auto">
          <a:xfrm>
            <a:off x="4001310" y="6309320"/>
            <a:ext cx="3461254" cy="548680"/>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pic>
        <p:nvPicPr>
          <p:cNvPr id="2" name="Billede 1">
            <a:extLst>
              <a:ext uri="{FF2B5EF4-FFF2-40B4-BE49-F238E27FC236}">
                <a16:creationId xmlns:a16="http://schemas.microsoft.com/office/drawing/2014/main" id="{7D40D467-2D3C-0B4D-94A9-7DE75F7ADCB4}"/>
              </a:ext>
            </a:extLst>
          </p:cNvPr>
          <p:cNvPicPr>
            <a:picLocks noChangeAspect="1"/>
          </p:cNvPicPr>
          <p:nvPr/>
        </p:nvPicPr>
        <p:blipFill>
          <a:blip r:embed="rId4"/>
          <a:stretch>
            <a:fillRect/>
          </a:stretch>
        </p:blipFill>
        <p:spPr>
          <a:xfrm>
            <a:off x="3070076" y="1410669"/>
            <a:ext cx="6552728" cy="5229752"/>
          </a:xfrm>
          <a:prstGeom prst="rect">
            <a:avLst/>
          </a:prstGeom>
        </p:spPr>
      </p:pic>
      <p:sp>
        <p:nvSpPr>
          <p:cNvPr id="4" name="Titel 3">
            <a:extLst>
              <a:ext uri="{FF2B5EF4-FFF2-40B4-BE49-F238E27FC236}">
                <a16:creationId xmlns:a16="http://schemas.microsoft.com/office/drawing/2014/main" id="{E31CAE65-CAED-F343-A069-BD4D65C05391}"/>
              </a:ext>
            </a:extLst>
          </p:cNvPr>
          <p:cNvSpPr>
            <a:spLocks noGrp="1"/>
          </p:cNvSpPr>
          <p:nvPr>
            <p:ph type="title"/>
          </p:nvPr>
        </p:nvSpPr>
        <p:spPr>
          <a:xfrm>
            <a:off x="247350" y="50090"/>
            <a:ext cx="10969173" cy="1143000"/>
          </a:xfrm>
        </p:spPr>
        <p:txBody>
          <a:bodyPr/>
          <a:lstStyle/>
          <a:p>
            <a:r>
              <a:rPr lang="da-SE" dirty="0"/>
              <a:t>STATINS and BC-prognosis</a:t>
            </a:r>
          </a:p>
        </p:txBody>
      </p:sp>
    </p:spTree>
    <p:extLst>
      <p:ext uri="{BB962C8B-B14F-4D97-AF65-F5344CB8AC3E}">
        <p14:creationId xmlns:p14="http://schemas.microsoft.com/office/powerpoint/2010/main" val="17989091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Cholesterol &amp; endocrine treatment</a:t>
            </a:r>
          </a:p>
        </p:txBody>
      </p:sp>
      <p:sp>
        <p:nvSpPr>
          <p:cNvPr id="4" name="Date Placeholder 3"/>
          <p:cNvSpPr>
            <a:spLocks noGrp="1"/>
          </p:cNvSpPr>
          <p:nvPr>
            <p:ph type="dt" sz="half" idx="10"/>
          </p:nvPr>
        </p:nvSpPr>
        <p:spPr/>
        <p:txBody>
          <a:bodyPr/>
          <a:lstStyle/>
          <a:p>
            <a:fld id="{78417F83-4CBA-48F2-BAD0-783AE3701E32}" type="datetimeFigureOut">
              <a:rPr lang="da-DK" smtClean="0"/>
              <a:pPr/>
              <a:t>14.01.2021</a:t>
            </a:fld>
            <a:r>
              <a:rPr lang="da-DK"/>
              <a:t>02-11-2017</a:t>
            </a:r>
            <a:endParaRPr lang="da-DK" dirty="0"/>
          </a:p>
        </p:txBody>
      </p:sp>
      <p:sp>
        <p:nvSpPr>
          <p:cNvPr id="9" name="Rectangle 8"/>
          <p:cNvSpPr/>
          <p:nvPr/>
        </p:nvSpPr>
        <p:spPr bwMode="auto">
          <a:xfrm>
            <a:off x="4463790" y="6309320"/>
            <a:ext cx="2998774" cy="360040"/>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pic>
        <p:nvPicPr>
          <p:cNvPr id="7" name="Picture Placeholder 7"/>
          <p:cNvPicPr>
            <a:picLocks noChangeAspect="1"/>
          </p:cNvPicPr>
          <p:nvPr/>
        </p:nvPicPr>
        <p:blipFill rotWithShape="1">
          <a:blip r:embed="rId3"/>
          <a:srcRect t="-4037" b="1254"/>
          <a:stretch/>
        </p:blipFill>
        <p:spPr>
          <a:xfrm>
            <a:off x="315913" y="1772816"/>
            <a:ext cx="11557000" cy="3760707"/>
          </a:xfrm>
          <a:prstGeom prst="rect">
            <a:avLst/>
          </a:prstGeom>
        </p:spPr>
      </p:pic>
    </p:spTree>
    <p:extLst>
      <p:ext uri="{BB962C8B-B14F-4D97-AF65-F5344CB8AC3E}">
        <p14:creationId xmlns:p14="http://schemas.microsoft.com/office/powerpoint/2010/main" val="3820193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18"/>
          <p:cNvSpPr>
            <a:spLocks/>
          </p:cNvSpPr>
          <p:nvPr/>
        </p:nvSpPr>
        <p:spPr bwMode="auto">
          <a:xfrm>
            <a:off x="118383" y="248689"/>
            <a:ext cx="11909150" cy="982881"/>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lIns="114297" tIns="114297" rIns="114297" bIns="114297" anchor="ctr"/>
          <a:lstStyle/>
          <a:p>
            <a:pPr>
              <a:lnSpc>
                <a:spcPct val="100000"/>
              </a:lnSpc>
            </a:pPr>
            <a:r>
              <a:rPr lang="en-US" sz="2000" dirty="0">
                <a:solidFill>
                  <a:srgbClr val="FFFFFF"/>
                </a:solidFill>
                <a:ea typeface="Cambria"/>
                <a:cs typeface="Times New Roman"/>
              </a:rPr>
              <a:t>Cholesterol, Cholesterol Lowering Medication Use, and Breast Cancer </a:t>
            </a:r>
          </a:p>
          <a:p>
            <a:pPr>
              <a:lnSpc>
                <a:spcPct val="100000"/>
              </a:lnSpc>
            </a:pPr>
            <a:r>
              <a:rPr lang="en-US" sz="2000" dirty="0">
                <a:solidFill>
                  <a:srgbClr val="FFFFFF"/>
                </a:solidFill>
                <a:ea typeface="Cambria"/>
                <a:cs typeface="Times New Roman"/>
              </a:rPr>
              <a:t>Outcomes in the BIG 1-98 Study</a:t>
            </a:r>
          </a:p>
        </p:txBody>
      </p:sp>
      <p:grpSp>
        <p:nvGrpSpPr>
          <p:cNvPr id="10" name="Group 9"/>
          <p:cNvGrpSpPr/>
          <p:nvPr/>
        </p:nvGrpSpPr>
        <p:grpSpPr>
          <a:xfrm>
            <a:off x="121571" y="1414054"/>
            <a:ext cx="11935539" cy="4651925"/>
            <a:chOff x="121601" y="1414053"/>
            <a:chExt cx="11938648" cy="4651925"/>
          </a:xfrm>
        </p:grpSpPr>
        <p:sp>
          <p:nvSpPr>
            <p:cNvPr id="4" name="Rectangle 3"/>
            <p:cNvSpPr>
              <a:spLocks/>
            </p:cNvSpPr>
            <p:nvPr/>
          </p:nvSpPr>
          <p:spPr bwMode="auto">
            <a:xfrm>
              <a:off x="121601" y="1414053"/>
              <a:ext cx="7066259" cy="4651925"/>
            </a:xfrm>
            <a:prstGeom prst="rect">
              <a:avLst/>
            </a:prstGeom>
            <a:ln>
              <a:headEnd/>
              <a:tailEnd/>
            </a:ln>
          </p:spPr>
          <p:style>
            <a:lnRef idx="1">
              <a:schemeClr val="dk1"/>
            </a:lnRef>
            <a:fillRef idx="2">
              <a:schemeClr val="dk1"/>
            </a:fillRef>
            <a:effectRef idx="1">
              <a:schemeClr val="dk1"/>
            </a:effectRef>
            <a:fontRef idx="minor">
              <a:schemeClr val="dk1"/>
            </a:fontRef>
          </p:style>
          <p:txBody>
            <a:bodyPr lIns="152396" tIns="152396" rIns="152396" bIns="152396" anchor="ctr"/>
            <a:lstStyle>
              <a:defPPr>
                <a:defRPr lang="en-US"/>
              </a:defPPr>
              <a:lvl1pPr algn="l" rtl="0" fontAlgn="base">
                <a:spcBef>
                  <a:spcPct val="0"/>
                </a:spcBef>
                <a:spcAft>
                  <a:spcPct val="0"/>
                </a:spcAft>
                <a:defRPr sz="3200" b="1"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3200" b="1"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3200" b="1"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3200" b="1"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3200" b="1"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3200" b="1"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3200" b="1"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3200" b="1"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3200" b="1" kern="1200">
                  <a:solidFill>
                    <a:schemeClr val="tx1"/>
                  </a:solidFill>
                  <a:latin typeface="Arial" pitchFamily="34" charset="0"/>
                  <a:ea typeface="ＭＳ Ｐゴシック" pitchFamily="34" charset="-128"/>
                  <a:cs typeface="+mn-cs"/>
                </a:defRPr>
              </a:lvl9pPr>
            </a:lstStyle>
            <a:p>
              <a:pPr defTabSz="465535">
                <a:lnSpc>
                  <a:spcPct val="100000"/>
                </a:lnSpc>
                <a:spcBef>
                  <a:spcPts val="600"/>
                </a:spcBef>
                <a:buClr>
                  <a:srgbClr val="F04602"/>
                </a:buClr>
              </a:pPr>
              <a:r>
                <a:rPr lang="en-US" sz="1900" b="0" u="sng" dirty="0">
                  <a:solidFill>
                    <a:srgbClr val="000000"/>
                  </a:solidFill>
                  <a:latin typeface="+mn-lt"/>
                  <a:cs typeface="Calibri"/>
                </a:rPr>
                <a:t>Cholesterol lowering medications (CLM) may prevent breast cancer recurrences</a:t>
              </a:r>
              <a:r>
                <a:rPr lang="en-US" sz="1900" b="0" u="sng" baseline="30000" dirty="0">
                  <a:solidFill>
                    <a:srgbClr val="000000"/>
                  </a:solidFill>
                  <a:latin typeface="+mn-lt"/>
                  <a:cs typeface="Calibri"/>
                </a:rPr>
                <a:t>1</a:t>
              </a:r>
              <a:endParaRPr lang="en-US" sz="1900" b="0" u="sng" dirty="0">
                <a:solidFill>
                  <a:srgbClr val="000000"/>
                </a:solidFill>
                <a:latin typeface="+mn-lt"/>
                <a:cs typeface="Calibri"/>
              </a:endParaRPr>
            </a:p>
            <a:p>
              <a:pPr marL="189309" defTabSz="465535">
                <a:lnSpc>
                  <a:spcPct val="100000"/>
                </a:lnSpc>
                <a:spcBef>
                  <a:spcPts val="600"/>
                </a:spcBef>
                <a:buClr>
                  <a:srgbClr val="F04602"/>
                </a:buClr>
              </a:pPr>
              <a:r>
                <a:rPr lang="en-US" sz="1900" b="0" dirty="0">
                  <a:solidFill>
                    <a:srgbClr val="000000"/>
                  </a:solidFill>
                  <a:latin typeface="+mn-lt"/>
                  <a:cs typeface="Calibri"/>
                </a:rPr>
                <a:t>- Systemic lowering of cholesterol levels may deprive tumor cells of their increased demand for cholesterol uptake</a:t>
              </a:r>
            </a:p>
            <a:p>
              <a:pPr marL="189309" defTabSz="465535">
                <a:lnSpc>
                  <a:spcPct val="100000"/>
                </a:lnSpc>
                <a:spcBef>
                  <a:spcPts val="600"/>
                </a:spcBef>
                <a:buClr>
                  <a:srgbClr val="F04602"/>
                </a:buClr>
              </a:pPr>
              <a:r>
                <a:rPr lang="en-US" sz="1900" b="0" dirty="0">
                  <a:solidFill>
                    <a:srgbClr val="000000"/>
                  </a:solidFill>
                  <a:latin typeface="+mn-lt"/>
                  <a:cs typeface="Calibri"/>
                </a:rPr>
                <a:t>- Attenuated signaling through the estrogen receptor (ER) by lowering of the cholesterol metabolite, 27-hydroxycholesterol (27HC)</a:t>
              </a:r>
              <a:r>
                <a:rPr lang="en-US" sz="1900" b="0" baseline="30000" dirty="0">
                  <a:solidFill>
                    <a:srgbClr val="000000"/>
                  </a:solidFill>
                  <a:latin typeface="+mn-lt"/>
                  <a:cs typeface="Calibri"/>
                </a:rPr>
                <a:t>2</a:t>
              </a:r>
              <a:endParaRPr lang="en-US" sz="1900" b="0" dirty="0">
                <a:solidFill>
                  <a:srgbClr val="000000"/>
                </a:solidFill>
                <a:latin typeface="+mn-lt"/>
                <a:cs typeface="Calibri"/>
              </a:endParaRPr>
            </a:p>
            <a:p>
              <a:pPr defTabSz="465535">
                <a:lnSpc>
                  <a:spcPct val="100000"/>
                </a:lnSpc>
                <a:spcBef>
                  <a:spcPts val="600"/>
                </a:spcBef>
                <a:buClr>
                  <a:srgbClr val="F04602"/>
                </a:buClr>
              </a:pPr>
              <a:r>
                <a:rPr lang="en-US" sz="1900" b="0" u="sng" dirty="0">
                  <a:solidFill>
                    <a:srgbClr val="000000"/>
                  </a:solidFill>
                  <a:latin typeface="+mn-lt"/>
                  <a:cs typeface="Calibri"/>
                </a:rPr>
                <a:t>Endocrine treatment</a:t>
              </a:r>
            </a:p>
            <a:p>
              <a:pPr lvl="1" defTabSz="465535">
                <a:lnSpc>
                  <a:spcPct val="100000"/>
                </a:lnSpc>
                <a:spcBef>
                  <a:spcPts val="600"/>
                </a:spcBef>
                <a:buClr>
                  <a:srgbClr val="F04602"/>
                </a:buClr>
              </a:pPr>
              <a:r>
                <a:rPr lang="en-US" sz="1900" b="0" dirty="0">
                  <a:solidFill>
                    <a:srgbClr val="000000"/>
                  </a:solidFill>
                  <a:latin typeface="+mn-lt"/>
                  <a:cs typeface="Calibri"/>
                </a:rPr>
                <a:t>-  Aromatase inhibitors (AIs) induce hypercholesterolemia - may counteract the intended effect of AIs </a:t>
              </a:r>
            </a:p>
            <a:p>
              <a:pPr lvl="1" defTabSz="465535">
                <a:lnSpc>
                  <a:spcPct val="100000"/>
                </a:lnSpc>
                <a:spcBef>
                  <a:spcPts val="600"/>
                </a:spcBef>
                <a:buClr>
                  <a:srgbClr val="F04602"/>
                </a:buClr>
              </a:pPr>
              <a:r>
                <a:rPr lang="en-US" sz="1900" b="0" dirty="0">
                  <a:solidFill>
                    <a:srgbClr val="000000"/>
                  </a:solidFill>
                  <a:latin typeface="+mn-lt"/>
                  <a:cs typeface="Calibri"/>
                </a:rPr>
                <a:t>- </a:t>
              </a:r>
              <a:r>
                <a:rPr lang="en-US" sz="1900" b="0" dirty="0" err="1">
                  <a:solidFill>
                    <a:srgbClr val="000000"/>
                  </a:solidFill>
                  <a:latin typeface="+mn-lt"/>
                  <a:cs typeface="Calibri"/>
                </a:rPr>
                <a:t>Tamoxifen</a:t>
              </a:r>
              <a:r>
                <a:rPr lang="en-US" sz="1900" b="0" dirty="0">
                  <a:solidFill>
                    <a:srgbClr val="000000"/>
                  </a:solidFill>
                  <a:latin typeface="+mn-lt"/>
                  <a:cs typeface="Calibri"/>
                </a:rPr>
                <a:t> reduces cholesterol levels; CLM may have less clinical impact</a:t>
              </a:r>
            </a:p>
          </p:txBody>
        </p:sp>
        <p:sp>
          <p:nvSpPr>
            <p:cNvPr id="3" name="Rectangle 2"/>
            <p:cNvSpPr/>
            <p:nvPr/>
          </p:nvSpPr>
          <p:spPr>
            <a:xfrm>
              <a:off x="7341544" y="4398387"/>
              <a:ext cx="4275643" cy="738664"/>
            </a:xfrm>
            <a:prstGeom prst="rect">
              <a:avLst/>
            </a:prstGeom>
          </p:spPr>
          <p:txBody>
            <a:bodyPr wrap="square">
              <a:spAutoFit/>
            </a:bodyPr>
            <a:lstStyle/>
            <a:p>
              <a:pPr>
                <a:lnSpc>
                  <a:spcPct val="100000"/>
                </a:lnSpc>
              </a:pPr>
              <a:r>
                <a:rPr lang="en-US" sz="1050" baseline="30000" dirty="0">
                  <a:latin typeface="+mn-lt"/>
                </a:rPr>
                <a:t>1</a:t>
              </a:r>
              <a:r>
                <a:rPr lang="en-US" sz="1050" dirty="0">
                  <a:latin typeface="+mn-lt"/>
                </a:rPr>
                <a:t>Ahern TP, Pedersen L, Tarp M, Cronin-Fenton DP, </a:t>
              </a:r>
              <a:r>
                <a:rPr lang="en-US" sz="1050" dirty="0" err="1">
                  <a:latin typeface="+mn-lt"/>
                </a:rPr>
                <a:t>Garne</a:t>
              </a:r>
              <a:r>
                <a:rPr lang="en-US" sz="1050" dirty="0">
                  <a:latin typeface="+mn-lt"/>
                </a:rPr>
                <a:t> JP, Silliman RA, Sorensen HT, Lash TL: Statin prescriptions and breast cancer recurrence risk: a Danish nationwide prospective cohort study. J </a:t>
              </a:r>
              <a:r>
                <a:rPr lang="en-US" sz="1050" dirty="0" err="1">
                  <a:latin typeface="+mn-lt"/>
                </a:rPr>
                <a:t>Natl</a:t>
              </a:r>
              <a:r>
                <a:rPr lang="en-US" sz="1050" dirty="0">
                  <a:latin typeface="+mn-lt"/>
                </a:rPr>
                <a:t> Cancer </a:t>
              </a:r>
              <a:r>
                <a:rPr lang="en-US" sz="1050" dirty="0" err="1">
                  <a:latin typeface="+mn-lt"/>
                </a:rPr>
                <a:t>Inst</a:t>
              </a:r>
              <a:r>
                <a:rPr lang="en-US" sz="1050" dirty="0">
                  <a:latin typeface="+mn-lt"/>
                </a:rPr>
                <a:t> 2011, 103(19):1461-1468.</a:t>
              </a:r>
            </a:p>
          </p:txBody>
        </p:sp>
        <p:sp>
          <p:nvSpPr>
            <p:cNvPr id="7" name="Rectangle 6"/>
            <p:cNvSpPr/>
            <p:nvPr/>
          </p:nvSpPr>
          <p:spPr>
            <a:xfrm>
              <a:off x="7365226" y="5298633"/>
              <a:ext cx="4695023" cy="707886"/>
            </a:xfrm>
            <a:prstGeom prst="rect">
              <a:avLst/>
            </a:prstGeom>
          </p:spPr>
          <p:txBody>
            <a:bodyPr wrap="square">
              <a:spAutoFit/>
            </a:bodyPr>
            <a:lstStyle/>
            <a:p>
              <a:pPr>
                <a:lnSpc>
                  <a:spcPct val="100000"/>
                </a:lnSpc>
              </a:pPr>
              <a:r>
                <a:rPr lang="en-US" sz="1000" baseline="30000" dirty="0">
                  <a:latin typeface="+mn-lt"/>
                </a:rPr>
                <a:t>2</a:t>
              </a:r>
              <a:r>
                <a:rPr lang="en-US" sz="1000" dirty="0">
                  <a:latin typeface="+mn-lt"/>
                </a:rPr>
                <a:t>Nelson ER, </a:t>
              </a:r>
              <a:r>
                <a:rPr lang="en-US" sz="1000" dirty="0" err="1">
                  <a:latin typeface="+mn-lt"/>
                </a:rPr>
                <a:t>Wardell</a:t>
              </a:r>
              <a:r>
                <a:rPr lang="en-US" sz="1000" dirty="0">
                  <a:latin typeface="+mn-lt"/>
                </a:rPr>
                <a:t> SE, Jasper JS, Park S, </a:t>
              </a:r>
              <a:r>
                <a:rPr lang="en-US" sz="1000" dirty="0" err="1">
                  <a:latin typeface="+mn-lt"/>
                </a:rPr>
                <a:t>Suchindran</a:t>
              </a:r>
              <a:r>
                <a:rPr lang="en-US" sz="1000" dirty="0">
                  <a:latin typeface="+mn-lt"/>
                </a:rPr>
                <a:t> S, Howe MK, Carver NJ, </a:t>
              </a:r>
              <a:r>
                <a:rPr lang="en-US" sz="1000" dirty="0" err="1">
                  <a:latin typeface="+mn-lt"/>
                </a:rPr>
                <a:t>Pillai</a:t>
              </a:r>
              <a:r>
                <a:rPr lang="en-US" sz="1000" dirty="0">
                  <a:latin typeface="+mn-lt"/>
                </a:rPr>
                <a:t> RV, Sullivan PM, </a:t>
              </a:r>
              <a:r>
                <a:rPr lang="en-US" sz="1000" dirty="0" err="1">
                  <a:latin typeface="+mn-lt"/>
                </a:rPr>
                <a:t>Sondhi</a:t>
              </a:r>
              <a:r>
                <a:rPr lang="en-US" sz="1000" dirty="0">
                  <a:latin typeface="+mn-lt"/>
                </a:rPr>
                <a:t> V et al: 27-Hydroxycholesterol links hypercholesterolemia and breast cancer pathophysiology. Science 2013, 342(6162):1094-1098.</a:t>
              </a:r>
            </a:p>
          </p:txBody>
        </p:sp>
      </p:grpSp>
      <p:sp>
        <p:nvSpPr>
          <p:cNvPr id="9" name="Rectangle 8"/>
          <p:cNvSpPr>
            <a:spLocks/>
          </p:cNvSpPr>
          <p:nvPr/>
        </p:nvSpPr>
        <p:spPr bwMode="auto">
          <a:xfrm>
            <a:off x="7334570" y="1431355"/>
            <a:ext cx="4673593" cy="2357685"/>
          </a:xfrm>
          <a:prstGeom prst="rect">
            <a:avLst/>
          </a:prstGeom>
          <a:solidFill>
            <a:schemeClr val="bg2">
              <a:lumMod val="25000"/>
              <a:lumOff val="75000"/>
            </a:schemeClr>
          </a:solidFill>
          <a:ln>
            <a:headEnd/>
            <a:tailEnd/>
          </a:ln>
        </p:spPr>
        <p:style>
          <a:lnRef idx="1">
            <a:schemeClr val="dk1"/>
          </a:lnRef>
          <a:fillRef idx="2">
            <a:schemeClr val="dk1"/>
          </a:fillRef>
          <a:effectRef idx="1">
            <a:schemeClr val="dk1"/>
          </a:effectRef>
          <a:fontRef idx="minor">
            <a:schemeClr val="dk1"/>
          </a:fontRef>
        </p:style>
        <p:txBody>
          <a:bodyPr lIns="114297" tIns="114297" rIns="114297" bIns="114297" anchor="ctr"/>
          <a:lstStyle>
            <a:defPPr>
              <a:defRPr lang="en-US"/>
            </a:defPPr>
            <a:lvl1pPr algn="l" rtl="0" fontAlgn="base">
              <a:spcBef>
                <a:spcPct val="0"/>
              </a:spcBef>
              <a:spcAft>
                <a:spcPct val="0"/>
              </a:spcAft>
              <a:defRPr sz="3200" b="1"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3200" b="1"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3200" b="1"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3200" b="1"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3200" b="1"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3200" b="1"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3200" b="1"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3200" b="1"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3200" b="1" kern="1200">
                <a:solidFill>
                  <a:schemeClr val="tx1"/>
                </a:solidFill>
                <a:latin typeface="Arial" pitchFamily="34" charset="0"/>
                <a:ea typeface="ＭＳ Ｐゴシック" pitchFamily="34" charset="-128"/>
                <a:cs typeface="+mn-cs"/>
              </a:defRPr>
            </a:lvl9pPr>
          </a:lstStyle>
          <a:p>
            <a:pPr>
              <a:lnSpc>
                <a:spcPct val="100000"/>
              </a:lnSpc>
            </a:pPr>
            <a:r>
              <a:rPr lang="en-US" sz="1900" b="0" u="sng" dirty="0">
                <a:solidFill>
                  <a:srgbClr val="000000"/>
                </a:solidFill>
                <a:latin typeface="+mn-lt"/>
                <a:cs typeface="Calibri"/>
              </a:rPr>
              <a:t>To evaluate and explore</a:t>
            </a:r>
          </a:p>
          <a:p>
            <a:pPr marL="342900" indent="-342900" defTabSz="465535">
              <a:lnSpc>
                <a:spcPct val="100000"/>
              </a:lnSpc>
              <a:spcBef>
                <a:spcPts val="600"/>
              </a:spcBef>
              <a:buClr>
                <a:srgbClr val="F04602"/>
              </a:buClr>
              <a:buFontTx/>
              <a:buChar char="-"/>
            </a:pPr>
            <a:r>
              <a:rPr lang="en-US" sz="1900" b="0" dirty="0">
                <a:solidFill>
                  <a:srgbClr val="000000"/>
                </a:solidFill>
                <a:latin typeface="+mn-lt"/>
                <a:cs typeface="Calibri"/>
              </a:rPr>
              <a:t>Cholesterol levels over time according to endocrine treatment</a:t>
            </a:r>
          </a:p>
          <a:p>
            <a:pPr marL="342900" indent="-342900" defTabSz="465535">
              <a:lnSpc>
                <a:spcPct val="100000"/>
              </a:lnSpc>
              <a:spcBef>
                <a:spcPts val="600"/>
              </a:spcBef>
              <a:buClr>
                <a:srgbClr val="F04602"/>
              </a:buClr>
              <a:buFontTx/>
              <a:buChar char="-"/>
            </a:pPr>
            <a:r>
              <a:rPr lang="en-US" sz="1900" b="0" dirty="0">
                <a:solidFill>
                  <a:srgbClr val="000000"/>
                </a:solidFill>
                <a:latin typeface="+mn-lt"/>
                <a:cs typeface="Calibri"/>
              </a:rPr>
              <a:t>The effect of concurrent use of CLMs and endocrine therapy on outcome </a:t>
            </a:r>
          </a:p>
        </p:txBody>
      </p:sp>
      <p:sp>
        <p:nvSpPr>
          <p:cNvPr id="11" name="Date Placeholder 10"/>
          <p:cNvSpPr>
            <a:spLocks noGrp="1"/>
          </p:cNvSpPr>
          <p:nvPr>
            <p:ph type="dt" sz="half" idx="10"/>
          </p:nvPr>
        </p:nvSpPr>
        <p:spPr/>
        <p:txBody>
          <a:bodyPr/>
          <a:lstStyle/>
          <a:p>
            <a:r>
              <a:rPr lang="sv-SE"/>
              <a:t>May 27th, 2016</a:t>
            </a:r>
            <a:endParaRPr lang="en-US" dirty="0"/>
          </a:p>
        </p:txBody>
      </p:sp>
      <p:sp>
        <p:nvSpPr>
          <p:cNvPr id="12" name="Footer Placeholder 11"/>
          <p:cNvSpPr>
            <a:spLocks noGrp="1"/>
          </p:cNvSpPr>
          <p:nvPr>
            <p:ph type="ftr" sz="quarter" idx="11"/>
          </p:nvPr>
        </p:nvSpPr>
        <p:spPr/>
        <p:txBody>
          <a:bodyPr/>
          <a:lstStyle/>
          <a:p>
            <a:r>
              <a:rPr lang="en-US"/>
              <a:t>Signe Borgquist</a:t>
            </a:r>
            <a:endParaRPr lang="en-US" dirty="0"/>
          </a:p>
        </p:txBody>
      </p:sp>
      <p:pic>
        <p:nvPicPr>
          <p:cNvPr id="14" name="Picture 13"/>
          <p:cNvPicPr>
            <a:picLocks noChangeAspect="1"/>
          </p:cNvPicPr>
          <p:nvPr/>
        </p:nvPicPr>
        <p:blipFill>
          <a:blip r:embed="rId3"/>
          <a:stretch>
            <a:fillRect/>
          </a:stretch>
        </p:blipFill>
        <p:spPr>
          <a:xfrm>
            <a:off x="10996868" y="248689"/>
            <a:ext cx="1011295" cy="946205"/>
          </a:xfrm>
          <a:prstGeom prst="rect">
            <a:avLst/>
          </a:prstGeom>
        </p:spPr>
      </p:pic>
      <p:sp>
        <p:nvSpPr>
          <p:cNvPr id="15" name="Rectangle 14"/>
          <p:cNvSpPr/>
          <p:nvPr/>
        </p:nvSpPr>
        <p:spPr bwMode="auto">
          <a:xfrm>
            <a:off x="4463790" y="6309320"/>
            <a:ext cx="2899520" cy="548680"/>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250720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r>
              <a:rPr lang="sv-SE"/>
              <a:t>May 27th, 2016</a:t>
            </a:r>
            <a:endParaRPr lang="en-US" dirty="0"/>
          </a:p>
        </p:txBody>
      </p:sp>
      <p:grpSp>
        <p:nvGrpSpPr>
          <p:cNvPr id="7" name="Group 6"/>
          <p:cNvGrpSpPr/>
          <p:nvPr/>
        </p:nvGrpSpPr>
        <p:grpSpPr>
          <a:xfrm>
            <a:off x="338285" y="1411061"/>
            <a:ext cx="11329510" cy="4766418"/>
            <a:chOff x="249937" y="1257905"/>
            <a:chExt cx="4140633" cy="3173336"/>
          </a:xfrm>
        </p:grpSpPr>
        <p:sp>
          <p:nvSpPr>
            <p:cNvPr id="8" name="TextBox 7"/>
            <p:cNvSpPr txBox="1"/>
            <p:nvPr/>
          </p:nvSpPr>
          <p:spPr>
            <a:xfrm>
              <a:off x="249937" y="4009543"/>
              <a:ext cx="4128538" cy="421698"/>
            </a:xfrm>
            <a:prstGeom prst="rect">
              <a:avLst/>
            </a:prstGeom>
            <a:solidFill>
              <a:srgbClr val="7F7F7F"/>
            </a:solidFill>
          </p:spPr>
          <p:txBody>
            <a:bodyPr wrap="square" rtlCol="0">
              <a:spAutoFit/>
            </a:bodyPr>
            <a:lstStyle/>
            <a:p>
              <a:pPr algn="ctr"/>
              <a:r>
                <a:rPr lang="en-AU" sz="1100" b="1" dirty="0">
                  <a:latin typeface="Calibri"/>
                  <a:cs typeface="Calibri"/>
                </a:rPr>
                <a:t>Cholesterol Measurements over Time</a:t>
              </a:r>
              <a:endParaRPr lang="en-US" sz="1100" b="1" dirty="0">
                <a:latin typeface="Calibri"/>
                <a:cs typeface="Calibri"/>
              </a:endParaRPr>
            </a:p>
          </p:txBody>
        </p:sp>
        <p:pic>
          <p:nvPicPr>
            <p:cNvPr id="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093" y="1257905"/>
              <a:ext cx="4124477" cy="27567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10" name="Rectangle 18"/>
          <p:cNvSpPr>
            <a:spLocks/>
          </p:cNvSpPr>
          <p:nvPr/>
        </p:nvSpPr>
        <p:spPr bwMode="auto">
          <a:xfrm>
            <a:off x="118383" y="248687"/>
            <a:ext cx="11909150" cy="924828"/>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lIns="114297" tIns="114297" rIns="114297" bIns="114297" anchor="ctr"/>
          <a:lstStyle/>
          <a:p>
            <a:r>
              <a:rPr lang="en-US" sz="2000" dirty="0">
                <a:solidFill>
                  <a:srgbClr val="FFFFFF"/>
                </a:solidFill>
                <a:latin typeface="Calibri" panose="020F0502020204030204" pitchFamily="34" charset="0"/>
                <a:ea typeface="Cambria"/>
                <a:cs typeface="Times New Roman"/>
              </a:rPr>
              <a:t>Cholesterol, Cholesterol Lowering Medication Use, and Breast Cancer </a:t>
            </a:r>
          </a:p>
          <a:p>
            <a:pPr>
              <a:lnSpc>
                <a:spcPct val="100000"/>
              </a:lnSpc>
            </a:pPr>
            <a:r>
              <a:rPr lang="en-US" sz="2000" dirty="0">
                <a:solidFill>
                  <a:srgbClr val="FFFFFF"/>
                </a:solidFill>
                <a:latin typeface="Calibri" panose="020F0502020204030204" pitchFamily="34" charset="0"/>
                <a:ea typeface="Cambria"/>
                <a:cs typeface="Times New Roman"/>
              </a:rPr>
              <a:t>Outcomes in the BIG 1-98 Study</a:t>
            </a:r>
          </a:p>
        </p:txBody>
      </p:sp>
      <p:sp>
        <p:nvSpPr>
          <p:cNvPr id="12" name="Footer Placeholder 11"/>
          <p:cNvSpPr>
            <a:spLocks noGrp="1"/>
          </p:cNvSpPr>
          <p:nvPr>
            <p:ph type="ftr" sz="quarter" idx="11"/>
          </p:nvPr>
        </p:nvSpPr>
        <p:spPr/>
        <p:txBody>
          <a:bodyPr/>
          <a:lstStyle/>
          <a:p>
            <a:r>
              <a:rPr lang="en-US"/>
              <a:t>Signe Borgquist</a:t>
            </a:r>
            <a:endParaRPr lang="en-US" dirty="0"/>
          </a:p>
        </p:txBody>
      </p:sp>
      <p:pic>
        <p:nvPicPr>
          <p:cNvPr id="14" name="Picture 13"/>
          <p:cNvPicPr>
            <a:picLocks noChangeAspect="1"/>
          </p:cNvPicPr>
          <p:nvPr/>
        </p:nvPicPr>
        <p:blipFill>
          <a:blip r:embed="rId3"/>
          <a:stretch>
            <a:fillRect/>
          </a:stretch>
        </p:blipFill>
        <p:spPr>
          <a:xfrm>
            <a:off x="10996868" y="248689"/>
            <a:ext cx="1011295" cy="946205"/>
          </a:xfrm>
          <a:prstGeom prst="rect">
            <a:avLst/>
          </a:prstGeom>
        </p:spPr>
      </p:pic>
      <p:sp>
        <p:nvSpPr>
          <p:cNvPr id="15" name="Rectangle 14"/>
          <p:cNvSpPr/>
          <p:nvPr/>
        </p:nvSpPr>
        <p:spPr bwMode="auto">
          <a:xfrm>
            <a:off x="4463790" y="6309320"/>
            <a:ext cx="3358814" cy="360040"/>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3164419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0761" y="1852567"/>
            <a:ext cx="6909871" cy="37366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18"/>
          <p:cNvSpPr>
            <a:spLocks/>
          </p:cNvSpPr>
          <p:nvPr/>
        </p:nvSpPr>
        <p:spPr bwMode="auto">
          <a:xfrm>
            <a:off x="217121" y="267381"/>
            <a:ext cx="11907213" cy="924692"/>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lIns="136032" tIns="136032" rIns="136032" bIns="136032" anchor="ctr"/>
          <a:lstStyle/>
          <a:p>
            <a:pPr>
              <a:lnSpc>
                <a:spcPct val="100000"/>
              </a:lnSpc>
              <a:defRPr/>
            </a:pPr>
            <a:r>
              <a:rPr lang="sv-SE" sz="2400" dirty="0" err="1">
                <a:solidFill>
                  <a:srgbClr val="FFFFFF"/>
                </a:solidFill>
                <a:latin typeface="Calibri" panose="020F0502020204030204" pitchFamily="34" charset="0"/>
                <a:ea typeface="Cambria"/>
                <a:cs typeface="Times New Roman"/>
              </a:rPr>
              <a:t>Endocrine</a:t>
            </a:r>
            <a:r>
              <a:rPr lang="sv-SE" sz="2400" dirty="0">
                <a:solidFill>
                  <a:srgbClr val="FFFFFF"/>
                </a:solidFill>
                <a:latin typeface="Calibri" panose="020F0502020204030204" pitchFamily="34" charset="0"/>
                <a:ea typeface="Cambria"/>
                <a:cs typeface="Times New Roman"/>
              </a:rPr>
              <a:t> </a:t>
            </a:r>
            <a:r>
              <a:rPr lang="sv-SE" sz="2400" dirty="0" err="1">
                <a:solidFill>
                  <a:srgbClr val="FFFFFF"/>
                </a:solidFill>
                <a:latin typeface="Calibri" panose="020F0502020204030204" pitchFamily="34" charset="0"/>
                <a:ea typeface="Cambria"/>
                <a:cs typeface="Times New Roman"/>
              </a:rPr>
              <a:t>treatment</a:t>
            </a:r>
            <a:endParaRPr lang="sv-SE" sz="2400" dirty="0">
              <a:solidFill>
                <a:srgbClr val="FFFFFF"/>
              </a:solidFill>
              <a:latin typeface="Calibri" panose="020F0502020204030204" pitchFamily="34" charset="0"/>
              <a:ea typeface="Cambria"/>
              <a:cs typeface="Times New Roman"/>
            </a:endParaRPr>
          </a:p>
          <a:p>
            <a:pPr>
              <a:lnSpc>
                <a:spcPct val="100000"/>
              </a:lnSpc>
              <a:defRPr/>
            </a:pPr>
            <a:r>
              <a:rPr lang="sv-SE" sz="2400" dirty="0">
                <a:solidFill>
                  <a:srgbClr val="FFFFFF"/>
                </a:solidFill>
                <a:latin typeface="Calibri" panose="020F0502020204030204" pitchFamily="34" charset="0"/>
                <a:ea typeface="Cambria"/>
                <a:cs typeface="Times New Roman"/>
              </a:rPr>
              <a:t>Different </a:t>
            </a:r>
            <a:r>
              <a:rPr lang="sv-SE" sz="2400" dirty="0" err="1">
                <a:solidFill>
                  <a:srgbClr val="FFFFFF"/>
                </a:solidFill>
                <a:latin typeface="Calibri" panose="020F0502020204030204" pitchFamily="34" charset="0"/>
                <a:ea typeface="Cambria"/>
                <a:cs typeface="Times New Roman"/>
              </a:rPr>
              <a:t>effects</a:t>
            </a:r>
            <a:r>
              <a:rPr lang="sv-SE" sz="2400" dirty="0">
                <a:solidFill>
                  <a:srgbClr val="FFFFFF"/>
                </a:solidFill>
                <a:latin typeface="Calibri" panose="020F0502020204030204" pitchFamily="34" charset="0"/>
                <a:ea typeface="Cambria"/>
                <a:cs typeface="Times New Roman"/>
              </a:rPr>
              <a:t> on </a:t>
            </a:r>
            <a:r>
              <a:rPr lang="sv-SE" sz="2400" dirty="0" err="1">
                <a:solidFill>
                  <a:srgbClr val="FFFFFF"/>
                </a:solidFill>
                <a:latin typeface="Calibri" panose="020F0502020204030204" pitchFamily="34" charset="0"/>
                <a:ea typeface="Cambria"/>
                <a:cs typeface="Times New Roman"/>
              </a:rPr>
              <a:t>cholesterol</a:t>
            </a:r>
            <a:r>
              <a:rPr lang="sv-SE" sz="2400" dirty="0">
                <a:solidFill>
                  <a:srgbClr val="FFFFFF"/>
                </a:solidFill>
                <a:latin typeface="Calibri" panose="020F0502020204030204" pitchFamily="34" charset="0"/>
                <a:ea typeface="Cambria"/>
                <a:cs typeface="Times New Roman"/>
              </a:rPr>
              <a:t> </a:t>
            </a:r>
            <a:r>
              <a:rPr lang="sv-SE" sz="2400" dirty="0" err="1">
                <a:solidFill>
                  <a:srgbClr val="FFFFFF"/>
                </a:solidFill>
                <a:latin typeface="Calibri" panose="020F0502020204030204" pitchFamily="34" charset="0"/>
                <a:ea typeface="Cambria"/>
                <a:cs typeface="Times New Roman"/>
              </a:rPr>
              <a:t>levels</a:t>
            </a:r>
            <a:r>
              <a:rPr lang="sv-SE" sz="2400" dirty="0">
                <a:solidFill>
                  <a:srgbClr val="FFFFFF"/>
                </a:solidFill>
                <a:latin typeface="Calibri" panose="020F0502020204030204" pitchFamily="34" charset="0"/>
                <a:ea typeface="Cambria"/>
                <a:cs typeface="Times New Roman"/>
              </a:rPr>
              <a:t>  – and initiation </a:t>
            </a:r>
            <a:r>
              <a:rPr lang="sv-SE" sz="2400" dirty="0" err="1">
                <a:solidFill>
                  <a:srgbClr val="FFFFFF"/>
                </a:solidFill>
                <a:latin typeface="Calibri" panose="020F0502020204030204" pitchFamily="34" charset="0"/>
                <a:ea typeface="Cambria"/>
                <a:cs typeface="Times New Roman"/>
              </a:rPr>
              <a:t>of</a:t>
            </a:r>
            <a:r>
              <a:rPr lang="sv-SE" sz="2400" dirty="0">
                <a:solidFill>
                  <a:srgbClr val="FFFFFF"/>
                </a:solidFill>
                <a:latin typeface="Calibri" panose="020F0502020204030204" pitchFamily="34" charset="0"/>
                <a:ea typeface="Cambria"/>
                <a:cs typeface="Times New Roman"/>
              </a:rPr>
              <a:t> </a:t>
            </a:r>
            <a:r>
              <a:rPr lang="sv-SE" sz="2400" dirty="0" err="1">
                <a:solidFill>
                  <a:srgbClr val="FFFFFF"/>
                </a:solidFill>
                <a:latin typeface="Calibri" panose="020F0502020204030204" pitchFamily="34" charset="0"/>
                <a:ea typeface="Cambria"/>
                <a:cs typeface="Times New Roman"/>
              </a:rPr>
              <a:t>cholesterol</a:t>
            </a:r>
            <a:r>
              <a:rPr lang="sv-SE" sz="2400" dirty="0">
                <a:solidFill>
                  <a:srgbClr val="FFFFFF"/>
                </a:solidFill>
                <a:latin typeface="Calibri" panose="020F0502020204030204" pitchFamily="34" charset="0"/>
                <a:ea typeface="Cambria"/>
                <a:cs typeface="Times New Roman"/>
              </a:rPr>
              <a:t> </a:t>
            </a:r>
            <a:r>
              <a:rPr lang="sv-SE" sz="2400" dirty="0" err="1">
                <a:solidFill>
                  <a:srgbClr val="FFFFFF"/>
                </a:solidFill>
                <a:latin typeface="Calibri" panose="020F0502020204030204" pitchFamily="34" charset="0"/>
                <a:ea typeface="Cambria"/>
                <a:cs typeface="Times New Roman"/>
              </a:rPr>
              <a:t>lowering</a:t>
            </a:r>
            <a:r>
              <a:rPr lang="sv-SE" sz="2400" dirty="0">
                <a:solidFill>
                  <a:srgbClr val="FFFFFF"/>
                </a:solidFill>
                <a:latin typeface="Calibri" panose="020F0502020204030204" pitchFamily="34" charset="0"/>
                <a:ea typeface="Cambria"/>
                <a:cs typeface="Times New Roman"/>
              </a:rPr>
              <a:t> </a:t>
            </a:r>
            <a:r>
              <a:rPr lang="sv-SE" sz="2400" dirty="0" err="1">
                <a:solidFill>
                  <a:srgbClr val="FFFFFF"/>
                </a:solidFill>
                <a:latin typeface="Calibri" panose="020F0502020204030204" pitchFamily="34" charset="0"/>
                <a:ea typeface="Cambria"/>
                <a:cs typeface="Times New Roman"/>
              </a:rPr>
              <a:t>medication</a:t>
            </a:r>
            <a:endParaRPr lang="sv-SE" sz="2400" dirty="0">
              <a:solidFill>
                <a:srgbClr val="FFFFFF"/>
              </a:solidFill>
              <a:latin typeface="Calibri" panose="020F0502020204030204" pitchFamily="34" charset="0"/>
              <a:ea typeface="Cambria"/>
              <a:cs typeface="Times New Roman"/>
            </a:endParaRPr>
          </a:p>
        </p:txBody>
      </p:sp>
      <p:sp>
        <p:nvSpPr>
          <p:cNvPr id="33796" name="Content Placeholder 3"/>
          <p:cNvSpPr>
            <a:spLocks noGrp="1"/>
          </p:cNvSpPr>
          <p:nvPr>
            <p:ph sz="half" idx="2"/>
          </p:nvPr>
        </p:nvSpPr>
        <p:spPr>
          <a:xfrm>
            <a:off x="485835" y="2151779"/>
            <a:ext cx="3376330" cy="3886571"/>
          </a:xfrm>
        </p:spPr>
        <p:txBody>
          <a:bodyPr/>
          <a:lstStyle/>
          <a:p>
            <a:pPr>
              <a:buNone/>
            </a:pPr>
            <a:r>
              <a:rPr lang="en-AU" sz="2000" u="sng" dirty="0">
                <a:ea typeface="ＭＳ Ｐゴシック" charset="0"/>
              </a:rPr>
              <a:t>RESULT:</a:t>
            </a:r>
            <a:br>
              <a:rPr lang="en-AU" sz="2000" u="sng" dirty="0">
                <a:ea typeface="ＭＳ Ｐゴシック" charset="0"/>
              </a:rPr>
            </a:br>
            <a:r>
              <a:rPr lang="en-AU" sz="2000" dirty="0" err="1">
                <a:ea typeface="ＭＳ Ｐゴシック" charset="0"/>
              </a:rPr>
              <a:t>Letrozol</a:t>
            </a:r>
            <a:r>
              <a:rPr lang="en-AU" sz="2000" dirty="0">
                <a:ea typeface="ＭＳ Ｐゴシック" charset="0"/>
              </a:rPr>
              <a:t> treated patients more often initiated cholesterol lowering medication - compared to </a:t>
            </a:r>
            <a:r>
              <a:rPr lang="en-AU" sz="2000" dirty="0" err="1">
                <a:ea typeface="ＭＳ Ｐゴシック" charset="0"/>
              </a:rPr>
              <a:t>tamoxifen</a:t>
            </a:r>
            <a:r>
              <a:rPr lang="en-AU" sz="2000" dirty="0">
                <a:ea typeface="ＭＳ Ｐゴシック" charset="0"/>
              </a:rPr>
              <a:t> treated patients</a:t>
            </a:r>
          </a:p>
        </p:txBody>
      </p:sp>
      <p:sp>
        <p:nvSpPr>
          <p:cNvPr id="6" name="Rectangle 5"/>
          <p:cNvSpPr/>
          <p:nvPr/>
        </p:nvSpPr>
        <p:spPr bwMode="auto">
          <a:xfrm>
            <a:off x="4463790" y="6309320"/>
            <a:ext cx="3142790" cy="360040"/>
          </a:xfrm>
          <a:prstGeom prst="rect">
            <a:avLst/>
          </a:prstGeom>
          <a:solidFill>
            <a:schemeClr val="bg1"/>
          </a:solidFill>
          <a:ln w="1778"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en-US" sz="1600" b="0" i="0" u="none" strike="noStrike" cap="none" normalizeH="0" baseline="0" dirty="0" err="1">
              <a:ln>
                <a:noFill/>
              </a:ln>
              <a:solidFill>
                <a:schemeClr val="bg1"/>
              </a:solidFill>
              <a:effectLst/>
              <a:latin typeface="AU Passata" pitchFamily="34" charset="0"/>
            </a:endParaRPr>
          </a:p>
        </p:txBody>
      </p:sp>
    </p:spTree>
    <p:extLst>
      <p:ext uri="{BB962C8B-B14F-4D97-AF65-F5344CB8AC3E}">
        <p14:creationId xmlns:p14="http://schemas.microsoft.com/office/powerpoint/2010/main" val="1581290037"/>
      </p:ext>
    </p:extLst>
  </p:cSld>
  <p:clrMapOvr>
    <a:masterClrMapping/>
  </p:clrMapOvr>
</p:sld>
</file>

<file path=ppt/theme/theme1.xml><?xml version="1.0" encoding="utf-8"?>
<a:theme xmlns:a="http://schemas.openxmlformats.org/drawingml/2006/main" name="AU 16:9">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3048</Words>
  <Application>Microsoft Macintosh PowerPoint</Application>
  <PresentationFormat>Brugerdefineret</PresentationFormat>
  <Paragraphs>547</Paragraphs>
  <Slides>43</Slides>
  <Notes>9</Notes>
  <HiddenSlides>17</HiddenSlides>
  <MMClips>0</MMClips>
  <ScaleCrop>false</ScaleCrop>
  <HeadingPairs>
    <vt:vector size="6" baseType="variant">
      <vt:variant>
        <vt:lpstr>Benyttede skrifttyper</vt:lpstr>
      </vt:variant>
      <vt:variant>
        <vt:i4>11</vt:i4>
      </vt:variant>
      <vt:variant>
        <vt:lpstr>Tema</vt:lpstr>
      </vt:variant>
      <vt:variant>
        <vt:i4>1</vt:i4>
      </vt:variant>
      <vt:variant>
        <vt:lpstr>Slidetitler</vt:lpstr>
      </vt:variant>
      <vt:variant>
        <vt:i4>43</vt:i4>
      </vt:variant>
    </vt:vector>
  </HeadingPairs>
  <TitlesOfParts>
    <vt:vector size="55" baseType="lpstr">
      <vt:lpstr>Arial Unicode MS</vt:lpstr>
      <vt:lpstr>Arial</vt:lpstr>
      <vt:lpstr>AU Passata</vt:lpstr>
      <vt:lpstr>AU Passata Light</vt:lpstr>
      <vt:lpstr>AU Peto</vt:lpstr>
      <vt:lpstr>Calibri</vt:lpstr>
      <vt:lpstr>Georgia</vt:lpstr>
      <vt:lpstr>Symbol</vt:lpstr>
      <vt:lpstr>Times New Roman</vt:lpstr>
      <vt:lpstr>Wingdings</vt:lpstr>
      <vt:lpstr>Wingdings 3</vt:lpstr>
      <vt:lpstr>AU 16:9</vt:lpstr>
      <vt:lpstr>Early breast cancer statin trial the master trial</vt:lpstr>
      <vt:lpstr>The Mevalonate Pathway</vt:lpstr>
      <vt:lpstr>Breast Cancer and Statins, in general</vt:lpstr>
      <vt:lpstr>Warner M, Gustafsson J. N Engl J Med 2014;370:572-573.</vt:lpstr>
      <vt:lpstr>STATINS and BC-prognosis</vt:lpstr>
      <vt:lpstr>Cholesterol &amp; endocrine treatment</vt:lpstr>
      <vt:lpstr>PowerPoint-præsentation</vt:lpstr>
      <vt:lpstr>PowerPoint-præsentation</vt:lpstr>
      <vt:lpstr>PowerPoint-præsentation</vt:lpstr>
      <vt:lpstr>PowerPoint-præsentation</vt:lpstr>
      <vt:lpstr>PowerPoint-præsentation</vt:lpstr>
      <vt:lpstr>MASTER trial design,  NEOadjuvant</vt:lpstr>
      <vt:lpstr>MASTER trial design,  EARLY adjuvant</vt:lpstr>
      <vt:lpstr>MASTER trial design,  EARLY adjuvant, ET ONLY</vt:lpstr>
      <vt:lpstr>MASTER trial design,  LATE adjuvant</vt:lpstr>
      <vt:lpstr>MASTER trial design,  LATE adjuvant, ET only</vt:lpstr>
      <vt:lpstr>MASTER trial design, OBSERVATIONAL COHORT</vt:lpstr>
      <vt:lpstr>MASTER trial,  OBjectives</vt:lpstr>
      <vt:lpstr>MASTER trial,  INCLUSION</vt:lpstr>
      <vt:lpstr>MASTER trial,  EXCLUSION</vt:lpstr>
      <vt:lpstr>MASTER trial, STUDY DRUG DURATION</vt:lpstr>
      <vt:lpstr>MASTER trial, CLINICAL EFFICACY EVALUATION</vt:lpstr>
      <vt:lpstr>PowerPoint-præsentation</vt:lpstr>
      <vt:lpstr>MASTER trial,  CRF</vt:lpstr>
      <vt:lpstr>MASTER trial,  PRO-CTCAE</vt:lpstr>
      <vt:lpstr>MASTER trial,  Translational blood</vt:lpstr>
      <vt:lpstr>MASTER trial,  STATUS</vt:lpstr>
      <vt:lpstr>Første patientinklusion d. 14. januar 2021</vt:lpstr>
      <vt:lpstr>Inklusion og randomisering</vt:lpstr>
      <vt:lpstr>Inklusion og randomisering</vt:lpstr>
      <vt:lpstr>Inklusion og randomisering</vt:lpstr>
      <vt:lpstr>Inklusion og randomisering</vt:lpstr>
      <vt:lpstr>CRF registrering</vt:lpstr>
      <vt:lpstr>CRF registrering</vt:lpstr>
      <vt:lpstr>CRF registrering, Ved baseline</vt:lpstr>
      <vt:lpstr>CRF registrering, End points</vt:lpstr>
      <vt:lpstr>Anmeldelse af SAE</vt:lpstr>
      <vt:lpstr>Forsøgsmedicin</vt:lpstr>
      <vt:lpstr>Livskvalitetsundersøgelse</vt:lpstr>
      <vt:lpstr>Biobank</vt:lpstr>
      <vt:lpstr>Monitorering</vt:lpstr>
      <vt:lpstr>Ved spørgsmål, kontakt da</vt:lpstr>
      <vt:lpstr>Acknowledgement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2020-02-22T11:34:43Z</cp:lastPrinted>
  <dcterms:modified xsi:type="dcterms:W3CDTF">2021-01-14T15:19:45Z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luginDependencies_0">
    <vt:lpwstr>{"635926855539746206:636045261152541358":[{"dependencyType":"DataSource","dependencyId":":","dependencyVersion":null},{"dependencyType":"DataSource","dependencyId":":","dependencyVersion":null},{"dependencyType":"DataSource","dependencyId":":","dependency</vt:lpwstr>
  </property>
  <property fmtid="{D5CDD505-2E9C-101B-9397-08002B2CF9AE}" pid="3" name="PluginDependencies_1">
    <vt:lpwstr>Version":null},{"dependencyType":"DataSource","dependencyId":":","dependencyVersion":null},{"dependencyType":"DataSource","dependencyId":":","dependencyVersion":null},{"dependencyType":"DataSource","dependencyId":":","dependencyVersion":null},{"dependency</vt:lpwstr>
  </property>
  <property fmtid="{D5CDD505-2E9C-101B-9397-08002B2CF9AE}" pid="4" name="PluginDependencies_2">
    <vt:lpwstr>Type":"DataSource","dependencyId":":","dependencyVersion":null},{"dependencyType":"DataSource","dependencyId":":","dependencyVersion":null},{"dependencyType":"DataSource","dependencyId":":","dependencyVersion":null},{"dependencyType":"DataSource","depende</vt:lpwstr>
  </property>
  <property fmtid="{D5CDD505-2E9C-101B-9397-08002B2CF9AE}" pid="5" name="PluginDependencies_3">
    <vt:lpwstr>ncyId":":","dependencyVersion":null},{"dependencyType":"DataSource","dependencyId":":","dependencyVersion":null},{"dependencyType":"DataSource","dependencyId":":","dependencyVersion":null},{"dependencyType":"DataSource","dependencyId":":","dependencyVersi</vt:lpwstr>
  </property>
  <property fmtid="{D5CDD505-2E9C-101B-9397-08002B2CF9AE}" pid="6" name="PluginDependencies_4">
    <vt:lpwstr>on":null},{"dependencyType":"DataSource","dependencyId":":","dependencyVersion":null},{"dependencyType":"DataSource","dependencyId":":","dependencyVersion":null},{"dependencyType":"DataSource","dependencyId":":","dependencyVersion":null},{"dependencyType"</vt:lpwstr>
  </property>
  <property fmtid="{D5CDD505-2E9C-101B-9397-08002B2CF9AE}" pid="7" name="PluginDependencies_5">
    <vt:lpwstr>:"DataSource","dependencyId":":","dependencyVersion":null},{"dependencyType":"DataSource","dependencyId":":","dependencyVersion":null},{"dependencyType":"DataSource","dependencyId":":","dependencyVersion":null},{"dependencyType":"DataSource","dependencyId</vt:lpwstr>
  </property>
  <property fmtid="{D5CDD505-2E9C-101B-9397-08002B2CF9AE}" pid="8" name="PluginDependencies_6">
    <vt:lpwstr>":":","dependencyVersion":null},{"dependencyType":"DataSource","dependencyId":":","dependencyVersion":null},{"dependencyType":"DataSource","dependencyId":":","dependencyVersion":null},{"dependencyType":"DataSource","dependencyId":":","dependencyVersion":n</vt:lpwstr>
  </property>
  <property fmtid="{D5CDD505-2E9C-101B-9397-08002B2CF9AE}" pid="9" name="PluginDependencies_7">
    <vt:lpwstr>ull},{"dependencyType":"DataSource","dependencyId":":","dependencyVersion":null},{"dependencyType":"DataSource","dependencyId":":","dependencyVersion":null},{"dependencyType":"DataSource","dependencyId":":","dependencyVersion":null},{"dependencyType":"Dat</vt:lpwstr>
  </property>
  <property fmtid="{D5CDD505-2E9C-101B-9397-08002B2CF9AE}" pid="10" name="PluginDependencies_8">
    <vt:lpwstr>aSource","dependencyId":":","dependencyVersion":null},{"dependencyType":"DataSource","dependencyId":":","dependencyVersion":null},{"dependencyType":"DataSource","dependencyId":":","dependencyVersion":null},{"dependencyType":"DataSource","dependencyId":":"</vt:lpwstr>
  </property>
  <property fmtid="{D5CDD505-2E9C-101B-9397-08002B2CF9AE}" pid="11" name="PluginDependencies_9">
    <vt:lpwstr>,"dependencyVersion":null},{"dependencyType":"DataSource","dependencyId":":","dependencyVersion":null},{"dependencyType":"DataSource","dependencyId":":","dependencyVersion":null},{"dependencyType":"DataSource","dependencyId":":","dependencyVersion":null},</vt:lpwstr>
  </property>
  <property fmtid="{D5CDD505-2E9C-101B-9397-08002B2CF9AE}" pid="12" name="PluginDependencies_10">
    <vt:lpwstr>{"dependencyType":"DataSource","dependencyId":":","dependencyVersion":null},{"dependencyType":"DataSource","dependencyId":":","dependencyVersion":null},{"dependencyType":"DataSource","dependencyId":":","dependencyVersion":null},{"dependencyType":"DataSour</vt:lpwstr>
  </property>
  <property fmtid="{D5CDD505-2E9C-101B-9397-08002B2CF9AE}" pid="13" name="PluginDependencies_11">
    <vt:lpwstr>ce","dependencyId":":","dependencyVersion":null},{"dependencyType":"DataSource","dependencyId":":","dependencyVersion":null},{"dependencyType":"DataSource","dependencyId":":","dependencyVersion":null},{"dependencyType":"DataSource","dependencyId":":","dep</vt:lpwstr>
  </property>
  <property fmtid="{D5CDD505-2E9C-101B-9397-08002B2CF9AE}" pid="14" name="PluginDependencies_12">
    <vt:lpwstr>endencyVersion":null},{"dependencyType":"DataSource","dependencyId":":","dependencyVersion":null},{"dependencyType":"DataSource","dependencyId":":","dependencyVersion":null},{"dependencyType":"DataSource","dependencyId":":","dependencyVersion":null},{"dep</vt:lpwstr>
  </property>
  <property fmtid="{D5CDD505-2E9C-101B-9397-08002B2CF9AE}" pid="15" name="PluginDependencies_13">
    <vt:lpwstr>endencyType":"DataSource","dependencyId":":","dependencyVersion":null},{"dependencyType":"DataSource","dependencyId":":","dependencyVersion":null},{"dependencyType":"DataSource","dependencyId":":","dependencyVersion":null},{"dependencyType":"DataSource","</vt:lpwstr>
  </property>
  <property fmtid="{D5CDD505-2E9C-101B-9397-08002B2CF9AE}" pid="16" name="PluginDependencies_14">
    <vt:lpwstr>dependencyId":":","dependencyVersion":null},{"dependencyType":"DataSource","dependencyId":":","dependencyVersion":null},{"dependencyType":"DataSource","dependencyId":":","dependencyVersion":null},{"dependencyType":"DataSource","dependencyId":":","dependen</vt:lpwstr>
  </property>
  <property fmtid="{D5CDD505-2E9C-101B-9397-08002B2CF9AE}" pid="17" name="PluginDependencies_15">
    <vt:lpwstr>cyVersion":null},{"dependencyType":"DataSource","dependencyId":":","dependencyVersion":null},{"dependencyType":"DataSource","dependencyId":":","dependencyVersion":null},{"dependencyType":"DataSource","dependencyId":":","dependencyVersion":null},{"dependen</vt:lpwstr>
  </property>
  <property fmtid="{D5CDD505-2E9C-101B-9397-08002B2CF9AE}" pid="18" name="PluginDependencies_16">
    <vt:lpwstr>cyType":"DataSource","dependencyId":":","dependencyVersion":null},{"dependencyType":"DataSource","dependencyId":":","dependencyVersion":null},{"dependencyType":"DataSource","dependencyId":":","dependencyVersion":null},{"dependencyType":"DataSource","depen</vt:lpwstr>
  </property>
  <property fmtid="{D5CDD505-2E9C-101B-9397-08002B2CF9AE}" pid="19" name="PluginDependencies_17">
    <vt:lpwstr>dencyId":":","dependencyVersion":null},{"dependencyType":"DataSource","dependencyId":":","dependencyVersion":null},{"dependencyType":"DataSource","dependencyId":":","dependencyVersion":null},{"dependencyType":"DataSource","dependencyId":":","dependencyVer</vt:lpwstr>
  </property>
  <property fmtid="{D5CDD505-2E9C-101B-9397-08002B2CF9AE}" pid="20" name="PluginDependencies_18">
    <vt:lpwstr>sion":null},{"dependencyType":"DataSource","dependencyId":":","dependencyVersion":null},{"dependencyType":"DataSource","dependencyId":":","dependencyVersion":null},{"dependencyType":"DataSource","dependencyId":":","dependencyVersion":null},{"dependencyTyp</vt:lpwstr>
  </property>
  <property fmtid="{D5CDD505-2E9C-101B-9397-08002B2CF9AE}" pid="21" name="PluginDependencies_19">
    <vt:lpwstr>e":"DataSource","dependencyId":":","dependencyVersion":null},{"dependencyType":"DataSource","dependencyId":":","dependencyVersion":null},{"dependencyType":"DataSource","dependencyId":":","dependencyVersion":null},{"dependencyType":"DataSource","dependency</vt:lpwstr>
  </property>
  <property fmtid="{D5CDD505-2E9C-101B-9397-08002B2CF9AE}" pid="22" name="PluginDependencies_20">
    <vt:lpwstr>Id":":","dependencyVersion":null},{"dependencyType":"DataSource","dependencyId":":","dependencyVersion":null},{"dependencyType":"DataSource","dependencyId":":","dependencyVersion":null},{"dependencyType":"DataSource","dependencyId":":","dependencyVersion"</vt:lpwstr>
  </property>
  <property fmtid="{D5CDD505-2E9C-101B-9397-08002B2CF9AE}" pid="23" name="PluginDependencies_21">
    <vt:lpwstr>:null},{"dependencyType":"DataSource","dependencyId":":","dependencyVersion":null},{"dependencyType":"DataSource","dependencyId":":","dependencyVersion":null},{"dependencyType":"DataSource","dependencyId":":","dependencyVersion":null},{"dependencyType":"D</vt:lpwstr>
  </property>
  <property fmtid="{D5CDD505-2E9C-101B-9397-08002B2CF9AE}" pid="24" name="PluginDependencies_22">
    <vt:lpwstr>ataSource","dependencyId":":","dependencyVersion":null},{"dependencyType":"DataSource","dependencyId":":","dependencyVersion":null},{"dependencyType":"DataSource","dependencyId":":","dependencyVersion":null},{"dependencyType":"DataSource","dependencyId":"</vt:lpwstr>
  </property>
  <property fmtid="{D5CDD505-2E9C-101B-9397-08002B2CF9AE}" pid="25" name="PluginDependencies_23">
    <vt:lpwstr>:","dependencyVersion":null},{"dependencyType":"DataSource","dependencyId":":","dependencyVersion":null},{"dependencyType":"DataSource","dependencyId":":","dependencyVersion":null},{"dependencyType":"DataSource","dependencyId":":","dependencyVersion":null</vt:lpwstr>
  </property>
  <property fmtid="{D5CDD505-2E9C-101B-9397-08002B2CF9AE}" pid="26" name="PluginDependencies_24">
    <vt:lpwstr>},{"dependencyType":"DataSource","dependencyId":":","dependencyVersion":null},{"dependencyType":"DataSource","dependencyId":":","dependencyVersion":null},{"dependencyType":"DataSource","dependencyId":":","dependencyVersion":null},{"dependencyType":"DataSo</vt:lpwstr>
  </property>
  <property fmtid="{D5CDD505-2E9C-101B-9397-08002B2CF9AE}" pid="27" name="PluginDependencies_25">
    <vt:lpwstr>urce","dependencyId":":","dependencyVersion":null},{"dependencyType":"DataSource","dependencyId":":","dependencyVersion":null},{"dependencyType":"DataSource","dependencyId":":","dependencyVersion":null},{"dependencyType":"DataSource","dependencyId":":","d</vt:lpwstr>
  </property>
  <property fmtid="{D5CDD505-2E9C-101B-9397-08002B2CF9AE}" pid="28" name="PluginDependencies_26">
    <vt:lpwstr>ependencyVersion":null},{"dependencyType":"DataSource","dependencyId":":","dependencyVersion":null},{"dependencyType":"DataSource","dependencyId":":","dependencyVersion":null},{"dependencyType":"DataSource","dependencyId":":","dependencyVersion":null},{"d</vt:lpwstr>
  </property>
  <property fmtid="{D5CDD505-2E9C-101B-9397-08002B2CF9AE}" pid="29" name="PluginDependencies_27">
    <vt:lpwstr>ependencyType":"DataSource","dependencyId":":","dependencyVersion":null},{"dependencyType":"DataSource","dependencyId":":","dependencyVersion":null},{"dependencyType":"DataSource","dependencyId":":","dependencyVersion":null},{"dependencyType":"DataSource"</vt:lpwstr>
  </property>
  <property fmtid="{D5CDD505-2E9C-101B-9397-08002B2CF9AE}" pid="30" name="PluginDependencies_28">
    <vt:lpwstr>,"dependencyId":":","dependencyVersion":null},{"dependencyType":"DataSource","dependencyId":":","dependencyVersion":null},{"dependencyType":"DataSource","dependencyId":":","dependencyVersion":null},{"dependencyType":"DataSource","dependencyId":":","depend</vt:lpwstr>
  </property>
  <property fmtid="{D5CDD505-2E9C-101B-9397-08002B2CF9AE}" pid="31" name="PluginDependencies_29">
    <vt:lpwstr>encyVersion":null},{"dependencyType":"DataSource","dependencyId":":","dependencyVersion":null},{"dependencyType":"DataSource","dependencyId":":","dependencyVersion":null},{"dependencyType":"DataSource","dependencyId":":","dependencyVersion":null},{"depend</vt:lpwstr>
  </property>
  <property fmtid="{D5CDD505-2E9C-101B-9397-08002B2CF9AE}" pid="32" name="PluginDependencies_30">
    <vt:lpwstr>encyType":"DataSource","dependencyId":":","dependencyVersion":null},{"dependencyType":"DataSource","dependencyId":":","dependencyVersion":null},{"dependencyType":"DataSource","dependencyId":":","dependencyVersion":null},{"dependencyType":"DataSource","dep</vt:lpwstr>
  </property>
  <property fmtid="{D5CDD505-2E9C-101B-9397-08002B2CF9AE}" pid="33" name="PluginDependencies_31">
    <vt:lpwstr>endencyId":":","dependencyVersion":null},{"dependencyType":"DataSource","dependencyId":":","dependencyVersion":null},{"dependencyType":"DataSource","dependencyId":":","dependencyVersion":null},{"dependencyType":"DataSource","dependencyId":":","dependencyV</vt:lpwstr>
  </property>
  <property fmtid="{D5CDD505-2E9C-101B-9397-08002B2CF9AE}" pid="34" name="PluginDependencies_32">
    <vt:lpwstr>ersion":null},{"dependencyType":"DataSource","dependencyId":":","dependencyVersion":null},{"dependencyType":"DataSource","dependencyId":":","dependencyVersion":null},{"dependencyType":"DataSource","dependencyId":":","dependencyVersion":null},{"dependencyT</vt:lpwstr>
  </property>
  <property fmtid="{D5CDD505-2E9C-101B-9397-08002B2CF9AE}" pid="35" name="PluginDependencies_33">
    <vt:lpwstr>ype":"DataSource","dependencyId":":","dependencyVersion":null},{"dependencyType":"DataSource","dependencyId":":","dependencyVersion":null},{"dependencyType":"DataSource","dependencyId":":","dependencyVersion":null},{"dependencyType":"DataSource","dependen</vt:lpwstr>
  </property>
  <property fmtid="{D5CDD505-2E9C-101B-9397-08002B2CF9AE}" pid="36" name="PluginDependencies_34">
    <vt:lpwstr>cyId":":","dependencyVersion":null},{"dependencyType":"DataSource","dependencyId":":","dependencyVersion":null},{"dependencyType":"DataSource","dependencyId":":","dependencyVersion":null},{"dependencyType":"DataSource","dependencyId":":","dependencyVersio</vt:lpwstr>
  </property>
  <property fmtid="{D5CDD505-2E9C-101B-9397-08002B2CF9AE}" pid="37" name="PluginDependencies_35">
    <vt:lpwstr>n":null},{"dependencyType":"DataSource","dependencyId":":","dependencyVersion":null},{"dependencyType":"DataSource","dependencyId":":","dependencyVersion":null},{"dependencyType":"DataSource","dependencyId":":","dependencyVersion":null},{"dependencyType":</vt:lpwstr>
  </property>
  <property fmtid="{D5CDD505-2E9C-101B-9397-08002B2CF9AE}" pid="38" name="PluginDependencies_36">
    <vt:lpwstr>"DataSource","dependencyId":":","dependencyVersion":null},{"dependencyType":"DataSource","dependencyId":":","dependencyVersion":null},{"dependencyType":"DataSource","dependencyId":":","dependencyVersion":null},{"dependencyType":"DataSource","dependencyId"</vt:lpwstr>
  </property>
  <property fmtid="{D5CDD505-2E9C-101B-9397-08002B2CF9AE}" pid="39" name="PluginDependencies_37">
    <vt:lpwstr>:":","dependencyVersion":null},{"dependencyType":"DataSource","dependencyId":":","dependencyVersion":null},{"dependencyType":"DataSource","dependencyId":":","dependencyVersion":null},{"dependencyType":"DataSource","dependencyId":":","dependencyVersion":nu</vt:lpwstr>
  </property>
  <property fmtid="{D5CDD505-2E9C-101B-9397-08002B2CF9AE}" pid="40" name="PluginDependencies_38">
    <vt:lpwstr>ll},{"dependencyType":"DataSource","dependencyId":":","dependencyVersion":null},{"dependencyType":"DataSource","dependencyId":":","dependencyVersion":null},{"dependencyType":"DataSource","dependencyId":":","dependencyVersion":null},{"dependencyType":"Data</vt:lpwstr>
  </property>
  <property fmtid="{D5CDD505-2E9C-101B-9397-08002B2CF9AE}" pid="41" name="PluginDependencies_39">
    <vt:lpwstr>Source","dependencyId":":","dependencyVersion":null},{"dependencyType":"DataSource","dependencyId":":","dependencyVersion":null},{"dependencyType":"DataSource","dependencyId":":","dependencyVersion":null},{"dependencyType":"DataSource","dependencyId":":",</vt:lpwstr>
  </property>
  <property fmtid="{D5CDD505-2E9C-101B-9397-08002B2CF9AE}" pid="42" name="PluginDependencies_40">
    <vt:lpwstr>"dependencyVersion":null},{"dependencyType":"DataSource","dependencyId":":","dependencyVersion":null},{"dependencyType":"DataSource","dependencyId":":","dependencyVersion":null},{"dependencyType":"DataSource","dependencyId":":","dependencyVersion":null},{</vt:lpwstr>
  </property>
  <property fmtid="{D5CDD505-2E9C-101B-9397-08002B2CF9AE}" pid="43" name="PluginDependencies_41">
    <vt:lpwstr>"dependencyType":"DataSource","dependencyId":":","dependencyVersion":null},{"dependencyType":"DataSource","dependencyId":":","dependencyVersion":null},{"dependencyType":"DataSource","dependencyId":":","dependencyVersion":null},{"dependencyType":"DataSourc</vt:lpwstr>
  </property>
  <property fmtid="{D5CDD505-2E9C-101B-9397-08002B2CF9AE}" pid="44" name="PluginDependencies_42">
    <vt:lpwstr>e","dependencyId":":","dependencyVersion":null},{"dependencyType":"DataSource","dependencyId":":","dependencyVersion":null},{"dependencyType":"DataSource","dependencyId":":","dependencyVersion":null},{"dependencyType":"DataSource","dependencyId":":","depe</vt:lpwstr>
  </property>
  <property fmtid="{D5CDD505-2E9C-101B-9397-08002B2CF9AE}" pid="45" name="PluginDependencies_43">
    <vt:lpwstr>ndencyVersion":null},{"dependencyType":"DataSource","dependencyId":":","dependencyVersion":null},{"dependencyType":"DataSource","dependencyId":":","dependencyVersion":null},{"dependencyType":"DataSource","dependencyId":":","dependencyVersion":null},{"depe</vt:lpwstr>
  </property>
  <property fmtid="{D5CDD505-2E9C-101B-9397-08002B2CF9AE}" pid="46" name="PluginDependencies_44">
    <vt:lpwstr>ndencyType":"DataSource","dependencyId":":","dependencyVersion":null},{"dependencyType":"DataSource","dependencyId":":","dependencyVersion":null},{"dependencyType":"DataSource","dependencyId":":","dependencyVersion":null},{"dependencyType":"DataSource","d</vt:lpwstr>
  </property>
  <property fmtid="{D5CDD505-2E9C-101B-9397-08002B2CF9AE}" pid="47" name="PluginDependencies_45">
    <vt:lpwstr>ependencyId":":","dependencyVersion":null},{"dependencyType":"DataSource","dependencyId":":","dependencyVersion":null},{"dependencyType":"DataSource","dependencyId":":","dependencyVersion":null},{"dependencyType":"DataSource","dependencyId":":","dependenc</vt:lpwstr>
  </property>
  <property fmtid="{D5CDD505-2E9C-101B-9397-08002B2CF9AE}" pid="48" name="PluginDependencies_46">
    <vt:lpwstr>yVersion":null},{"dependencyType":"DataSource","dependencyId":":","dependencyVersion":null},{"dependencyType":"DataSource","dependencyId":":","dependencyVersion":null},{"dependencyType":"DataSource","dependencyId":":","dependencyVersion":null},{"dependenc</vt:lpwstr>
  </property>
  <property fmtid="{D5CDD505-2E9C-101B-9397-08002B2CF9AE}" pid="49" name="PluginDependencies_47">
    <vt:lpwstr>yType":"DataSource","dependencyId":":","dependencyVersion":null},{"dependencyType":"DataSource","dependencyId":":","dependencyVersion":null},{"dependencyType":"DataSource","dependencyId":":","dependencyVersion":null},{"dependencyType":"DataSource","depend</vt:lpwstr>
  </property>
  <property fmtid="{D5CDD505-2E9C-101B-9397-08002B2CF9AE}" pid="50" name="PluginDependencies_48">
    <vt:lpwstr>encyId":":","dependencyVersion":null},{"dependencyType":"DataSource","dependencyId":":","dependencyVersion":null},{"dependencyType":"DataSource","dependencyId":":","dependencyVersion":null},{"dependencyType":"DataSource","dependencyId":":","dependencyVers</vt:lpwstr>
  </property>
  <property fmtid="{D5CDD505-2E9C-101B-9397-08002B2CF9AE}" pid="51" name="PluginDependencies_49">
    <vt:lpwstr>ion":null},{"dependencyType":"DataSource","dependencyId":":","dependencyVersion":null},{"dependencyType":"DataSource","dependencyId":":","dependencyVersion":null},{"dependencyType":"DataSource","dependencyId":":","dependencyVersion":null},{"dependencyType</vt:lpwstr>
  </property>
  <property fmtid="{D5CDD505-2E9C-101B-9397-08002B2CF9AE}" pid="52" name="PluginDependencies_50">
    <vt:lpwstr>":"DataSource","dependencyId":":","dependencyVersion":null},{"dependencyType":"DataSource","dependencyId":":","dependencyVersion":null},{"dependencyType":"DataSource","dependencyId":":","dependencyVersion":null},{"dependencyType":"DataSource","dependencyI</vt:lpwstr>
  </property>
  <property fmtid="{D5CDD505-2E9C-101B-9397-08002B2CF9AE}" pid="53" name="PluginDependencies_51">
    <vt:lpwstr>d":":","dependencyVersion":null},{"dependencyType":"DataSource","dependencyId":":","dependencyVersion":null},{"dependencyType":"DataSource","dependencyId":":","dependencyVersion":null},{"dependencyType":"DataSource","dependencyId":":","dependencyVersion":</vt:lpwstr>
  </property>
  <property fmtid="{D5CDD505-2E9C-101B-9397-08002B2CF9AE}" pid="54" name="PluginDependencies_52">
    <vt:lpwstr>null},{"dependencyType":"DataSource","dependencyId":":","dependencyVersion":null},{"dependencyType":"DataSource","dependencyId":":","dependencyVersion":null},{"dependencyType":"DataSource","dependencyId":":","dependencyVersion":null},{"dependencyType":"Da</vt:lpwstr>
  </property>
  <property fmtid="{D5CDD505-2E9C-101B-9397-08002B2CF9AE}" pid="55" name="PluginDependencies_53">
    <vt:lpwstr>taSource","dependencyId":":","dependencyVersion":null}],"635926855539746206:636045261152541359":[],"635926855539746206:636045261152541360":[],"635926855539746206:636045261152541361":[],"635926855539746206:636045261152541362":[],"635690283596553901:6357565</vt:lpwstr>
  </property>
  <property fmtid="{D5CDD505-2E9C-101B-9397-08002B2CF9AE}" pid="56" name="PluginDependencies_54">
    <vt:lpwstr>74568773657":[]}</vt:lpwstr>
  </property>
  <property fmtid="{D5CDD505-2E9C-101B-9397-08002B2CF9AE}" pid="57" name="CustomerId">
    <vt:lpwstr>auoffice</vt:lpwstr>
  </property>
  <property fmtid="{D5CDD505-2E9C-101B-9397-08002B2CF9AE}" pid="58" name="TemplateId">
    <vt:lpwstr>636196524199658508</vt:lpwstr>
  </property>
  <property fmtid="{D5CDD505-2E9C-101B-9397-08002B2CF9AE}" pid="59" name="UserProfileId">
    <vt:lpwstr>636432176888528060</vt:lpwstr>
  </property>
  <property fmtid="{D5CDD505-2E9C-101B-9397-08002B2CF9AE}" pid="60" name="TemplafyTimeStamp">
    <vt:lpwstr>2017-02-24T14:35:30.3621506Z</vt:lpwstr>
  </property>
  <property fmtid="{D5CDD505-2E9C-101B-9397-08002B2CF9AE}" pid="61" name="OfficeID">
    <vt:lpwstr>2473</vt:lpwstr>
  </property>
  <property fmtid="{D5CDD505-2E9C-101B-9397-08002B2CF9AE}" pid="62" name="colorthemechange">
    <vt:lpwstr>True</vt:lpwstr>
  </property>
</Properties>
</file>